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285" r:id="rId2"/>
    <p:sldId id="304" r:id="rId3"/>
    <p:sldId id="305" r:id="rId4"/>
    <p:sldId id="286" r:id="rId5"/>
    <p:sldId id="292" r:id="rId6"/>
    <p:sldId id="293" r:id="rId7"/>
    <p:sldId id="287" r:id="rId8"/>
    <p:sldId id="288" r:id="rId9"/>
    <p:sldId id="294" r:id="rId10"/>
    <p:sldId id="297" r:id="rId11"/>
    <p:sldId id="301" r:id="rId12"/>
    <p:sldId id="299" r:id="rId13"/>
    <p:sldId id="296" r:id="rId14"/>
    <p:sldId id="302" r:id="rId15"/>
  </p:sldIdLst>
  <p:sldSz cx="12192000" cy="6858000"/>
  <p:notesSz cx="6808788" cy="9940925"/>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68" algn="l" defTabSz="609585" rtl="0" eaLnBrk="1" latinLnBrk="0" hangingPunct="1">
      <a:defRPr sz="2400" kern="1200">
        <a:solidFill>
          <a:schemeClr val="tx1"/>
        </a:solidFill>
        <a:latin typeface="+mn-lt"/>
        <a:ea typeface="+mn-ea"/>
        <a:cs typeface="+mn-cs"/>
      </a:defRPr>
    </a:lvl3pPr>
    <a:lvl4pPr marL="1828753" algn="l" defTabSz="609585" rtl="0" eaLnBrk="1" latinLnBrk="0" hangingPunct="1">
      <a:defRPr sz="2400" kern="1200">
        <a:solidFill>
          <a:schemeClr val="tx1"/>
        </a:solidFill>
        <a:latin typeface="+mn-lt"/>
        <a:ea typeface="+mn-ea"/>
        <a:cs typeface="+mn-cs"/>
      </a:defRPr>
    </a:lvl4pPr>
    <a:lvl5pPr marL="2438336" algn="l" defTabSz="609585" rtl="0" eaLnBrk="1" latinLnBrk="0" hangingPunct="1">
      <a:defRPr sz="2400" kern="1200">
        <a:solidFill>
          <a:schemeClr val="tx1"/>
        </a:solidFill>
        <a:latin typeface="+mn-lt"/>
        <a:ea typeface="+mn-ea"/>
        <a:cs typeface="+mn-cs"/>
      </a:defRPr>
    </a:lvl5pPr>
    <a:lvl6pPr marL="3047921" algn="l" defTabSz="609585" rtl="0" eaLnBrk="1" latinLnBrk="0" hangingPunct="1">
      <a:defRPr sz="2400" kern="1200">
        <a:solidFill>
          <a:schemeClr val="tx1"/>
        </a:solidFill>
        <a:latin typeface="+mn-lt"/>
        <a:ea typeface="+mn-ea"/>
        <a:cs typeface="+mn-cs"/>
      </a:defRPr>
    </a:lvl6pPr>
    <a:lvl7pPr marL="3657505" algn="l" defTabSz="609585" rtl="0" eaLnBrk="1" latinLnBrk="0" hangingPunct="1">
      <a:defRPr sz="2400" kern="1200">
        <a:solidFill>
          <a:schemeClr val="tx1"/>
        </a:solidFill>
        <a:latin typeface="+mn-lt"/>
        <a:ea typeface="+mn-ea"/>
        <a:cs typeface="+mn-cs"/>
      </a:defRPr>
    </a:lvl7pPr>
    <a:lvl8pPr marL="4267089" algn="l" defTabSz="609585" rtl="0" eaLnBrk="1" latinLnBrk="0" hangingPunct="1">
      <a:defRPr sz="2400" kern="1200">
        <a:solidFill>
          <a:schemeClr val="tx1"/>
        </a:solidFill>
        <a:latin typeface="+mn-lt"/>
        <a:ea typeface="+mn-ea"/>
        <a:cs typeface="+mn-cs"/>
      </a:defRPr>
    </a:lvl8pPr>
    <a:lvl9pPr marL="4876673"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1421"/>
    <a:srgbClr val="D7991E"/>
    <a:srgbClr val="7DAB30"/>
    <a:srgbClr val="2773AE"/>
    <a:srgbClr val="184C70"/>
    <a:srgbClr val="F12776"/>
    <a:srgbClr val="CB236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645" autoAdjust="0"/>
    <p:restoredTop sz="89520" autoAdjust="0"/>
  </p:normalViewPr>
  <p:slideViewPr>
    <p:cSldViewPr snapToGrid="0" snapToObjects="1">
      <p:cViewPr varScale="1">
        <p:scale>
          <a:sx n="76" d="100"/>
          <a:sy n="76" d="100"/>
        </p:scale>
        <p:origin x="-108" y="-552"/>
      </p:cViewPr>
      <p:guideLst>
        <p:guide orient="horz" pos="2160"/>
        <p:guide pos="3840"/>
      </p:guideLst>
    </p:cSldViewPr>
  </p:slideViewPr>
  <p:outlineViewPr>
    <p:cViewPr>
      <p:scale>
        <a:sx n="33" d="100"/>
        <a:sy n="33" d="100"/>
      </p:scale>
      <p:origin x="0" y="-894"/>
    </p:cViewPr>
  </p:outlineViewPr>
  <p:notesTextViewPr>
    <p:cViewPr>
      <p:scale>
        <a:sx n="100" d="100"/>
        <a:sy n="100" d="100"/>
      </p:scale>
      <p:origin x="0" y="0"/>
    </p:cViewPr>
  </p:notesTextViewPr>
  <p:sorterViewPr>
    <p:cViewPr>
      <p:scale>
        <a:sx n="80" d="100"/>
        <a:sy n="80" d="100"/>
      </p:scale>
      <p:origin x="0" y="-778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8475"/>
          </a:xfrm>
          <a:prstGeom prst="rect">
            <a:avLst/>
          </a:prstGeom>
        </p:spPr>
        <p:txBody>
          <a:bodyPr vert="horz" lIns="91440" tIns="45720" rIns="91440" bIns="45720" rtlCol="0"/>
          <a:lstStyle>
            <a:lvl1pPr algn="l">
              <a:defRPr sz="1200"/>
            </a:lvl1pPr>
          </a:lstStyle>
          <a:p>
            <a:endParaRPr lang="en-GB" dirty="0">
              <a:latin typeface="Gill Sans MT" panose="020B0502020104020203" pitchFamily="34" charset="0"/>
            </a:endParaRPr>
          </a:p>
        </p:txBody>
      </p:sp>
      <p:sp>
        <p:nvSpPr>
          <p:cNvPr id="3" name="Date Placeholder 2"/>
          <p:cNvSpPr>
            <a:spLocks noGrp="1"/>
          </p:cNvSpPr>
          <p:nvPr>
            <p:ph type="dt" sz="quarter" idx="1"/>
          </p:nvPr>
        </p:nvSpPr>
        <p:spPr>
          <a:xfrm>
            <a:off x="3856038" y="0"/>
            <a:ext cx="2951162" cy="498475"/>
          </a:xfrm>
          <a:prstGeom prst="rect">
            <a:avLst/>
          </a:prstGeom>
        </p:spPr>
        <p:txBody>
          <a:bodyPr vert="horz" lIns="91440" tIns="45720" rIns="91440" bIns="45720" rtlCol="0"/>
          <a:lstStyle>
            <a:lvl1pPr algn="r">
              <a:defRPr sz="1200"/>
            </a:lvl1pPr>
          </a:lstStyle>
          <a:p>
            <a:fld id="{A0271BB9-8003-4ED5-B708-05F786BCF898}" type="datetimeFigureOut">
              <a:rPr lang="en-GB" smtClean="0">
                <a:latin typeface="Gill Sans MT" panose="020B0502020104020203" pitchFamily="34" charset="0"/>
              </a:rPr>
              <a:t>23/02/2018</a:t>
            </a:fld>
            <a:endParaRPr lang="en-GB" dirty="0">
              <a:latin typeface="Gill Sans MT" panose="020B0502020104020203" pitchFamily="34" charset="0"/>
            </a:endParaRPr>
          </a:p>
        </p:txBody>
      </p:sp>
      <p:sp>
        <p:nvSpPr>
          <p:cNvPr id="4" name="Footer Placeholder 3"/>
          <p:cNvSpPr>
            <a:spLocks noGrp="1"/>
          </p:cNvSpPr>
          <p:nvPr>
            <p:ph type="ftr" sz="quarter" idx="2"/>
          </p:nvPr>
        </p:nvSpPr>
        <p:spPr>
          <a:xfrm>
            <a:off x="0" y="9442450"/>
            <a:ext cx="2951163" cy="498475"/>
          </a:xfrm>
          <a:prstGeom prst="rect">
            <a:avLst/>
          </a:prstGeom>
        </p:spPr>
        <p:txBody>
          <a:bodyPr vert="horz" lIns="91440" tIns="45720" rIns="91440" bIns="45720" rtlCol="0" anchor="b"/>
          <a:lstStyle>
            <a:lvl1pPr algn="l">
              <a:defRPr sz="1200"/>
            </a:lvl1pPr>
          </a:lstStyle>
          <a:p>
            <a:endParaRPr lang="en-GB" dirty="0">
              <a:latin typeface="Gill Sans MT" panose="020B0502020104020203" pitchFamily="34" charset="0"/>
            </a:endParaRPr>
          </a:p>
        </p:txBody>
      </p:sp>
      <p:sp>
        <p:nvSpPr>
          <p:cNvPr id="5" name="Slide Number Placeholder 4"/>
          <p:cNvSpPr>
            <a:spLocks noGrp="1"/>
          </p:cNvSpPr>
          <p:nvPr>
            <p:ph type="sldNum" sz="quarter" idx="3"/>
          </p:nvPr>
        </p:nvSpPr>
        <p:spPr>
          <a:xfrm>
            <a:off x="3856038" y="9442450"/>
            <a:ext cx="2951162" cy="498475"/>
          </a:xfrm>
          <a:prstGeom prst="rect">
            <a:avLst/>
          </a:prstGeom>
        </p:spPr>
        <p:txBody>
          <a:bodyPr vert="horz" lIns="91440" tIns="45720" rIns="91440" bIns="45720" rtlCol="0" anchor="b"/>
          <a:lstStyle>
            <a:lvl1pPr algn="r">
              <a:defRPr sz="1200"/>
            </a:lvl1pPr>
          </a:lstStyle>
          <a:p>
            <a:fld id="{747A9487-7F2E-4D27-9324-E2D65EA46C65}" type="slidenum">
              <a:rPr lang="en-GB" smtClean="0">
                <a:latin typeface="Gill Sans MT" panose="020B0502020104020203" pitchFamily="34" charset="0"/>
              </a:rPr>
              <a:t>‹#›</a:t>
            </a:fld>
            <a:endParaRPr lang="en-GB" dirty="0">
              <a:latin typeface="Gill Sans MT" panose="020B0502020104020203" pitchFamily="34" charset="0"/>
            </a:endParaRPr>
          </a:p>
        </p:txBody>
      </p:sp>
    </p:spTree>
    <p:extLst>
      <p:ext uri="{BB962C8B-B14F-4D97-AF65-F5344CB8AC3E}">
        <p14:creationId xmlns:p14="http://schemas.microsoft.com/office/powerpoint/2010/main" val="31135715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atin typeface="Gill Sans MT" panose="020B0502020104020203" pitchFamily="34" charset="0"/>
              </a:defRPr>
            </a:lvl1pPr>
          </a:lstStyle>
          <a:p>
            <a:endParaRPr lang="en-GB" dirty="0"/>
          </a:p>
        </p:txBody>
      </p:sp>
      <p:sp>
        <p:nvSpPr>
          <p:cNvPr id="3" name="Date Placeholder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atin typeface="Gill Sans MT" panose="020B0502020104020203" pitchFamily="34" charset="0"/>
              </a:defRPr>
            </a:lvl1pPr>
          </a:lstStyle>
          <a:p>
            <a:fld id="{AB666E83-A72E-48C8-B290-FB87B77B0DC9}" type="datetimeFigureOut">
              <a:rPr lang="en-GB" smtClean="0"/>
              <a:pPr/>
              <a:t>23/02/2018</a:t>
            </a:fld>
            <a:endParaRPr lang="en-GB" dirty="0"/>
          </a:p>
        </p:txBody>
      </p:sp>
      <p:sp>
        <p:nvSpPr>
          <p:cNvPr id="4" name="Slide Image Placehold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atin typeface="Gill Sans MT" panose="020B0502020104020203" pitchFamily="34" charset="0"/>
              </a:defRPr>
            </a:lvl1pPr>
          </a:lstStyle>
          <a:p>
            <a:endParaRPr lang="en-GB" dirty="0"/>
          </a:p>
        </p:txBody>
      </p:sp>
      <p:sp>
        <p:nvSpPr>
          <p:cNvPr id="7" name="Slide Number Placehold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atin typeface="Gill Sans MT" panose="020B0502020104020203" pitchFamily="34" charset="0"/>
              </a:defRPr>
            </a:lvl1pPr>
          </a:lstStyle>
          <a:p>
            <a:fld id="{5284346F-C9A2-41FD-A6F8-8EB4D7DEC762}" type="slidenum">
              <a:rPr lang="en-GB" smtClean="0"/>
              <a:pPr/>
              <a:t>‹#›</a:t>
            </a:fld>
            <a:endParaRPr lang="en-GB" dirty="0"/>
          </a:p>
        </p:txBody>
      </p:sp>
    </p:spTree>
    <p:extLst>
      <p:ext uri="{BB962C8B-B14F-4D97-AF65-F5344CB8AC3E}">
        <p14:creationId xmlns:p14="http://schemas.microsoft.com/office/powerpoint/2010/main" val="3660883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Gill Sans MT" panose="020B0502020104020203" pitchFamily="34" charset="0"/>
        <a:ea typeface="+mn-ea"/>
        <a:cs typeface="+mn-cs"/>
      </a:defRPr>
    </a:lvl1pPr>
    <a:lvl2pPr marL="457200" algn="l" defTabSz="914400" rtl="0" eaLnBrk="1" latinLnBrk="0" hangingPunct="1">
      <a:defRPr sz="1200" kern="1200">
        <a:solidFill>
          <a:schemeClr val="tx1"/>
        </a:solidFill>
        <a:latin typeface="Gill Sans MT" panose="020B0502020104020203" pitchFamily="34" charset="0"/>
        <a:ea typeface="+mn-ea"/>
        <a:cs typeface="+mn-cs"/>
      </a:defRPr>
    </a:lvl2pPr>
    <a:lvl3pPr marL="914400" algn="l" defTabSz="914400" rtl="0" eaLnBrk="1" latinLnBrk="0" hangingPunct="1">
      <a:defRPr sz="1200" kern="1200">
        <a:solidFill>
          <a:schemeClr val="tx1"/>
        </a:solidFill>
        <a:latin typeface="Gill Sans MT" panose="020B0502020104020203" pitchFamily="34" charset="0"/>
        <a:ea typeface="+mn-ea"/>
        <a:cs typeface="+mn-cs"/>
      </a:defRPr>
    </a:lvl3pPr>
    <a:lvl4pPr marL="1371600" algn="l" defTabSz="914400" rtl="0" eaLnBrk="1" latinLnBrk="0" hangingPunct="1">
      <a:defRPr sz="1200" kern="1200">
        <a:solidFill>
          <a:schemeClr val="tx1"/>
        </a:solidFill>
        <a:latin typeface="Gill Sans MT" panose="020B0502020104020203" pitchFamily="34" charset="0"/>
        <a:ea typeface="+mn-ea"/>
        <a:cs typeface="+mn-cs"/>
      </a:defRPr>
    </a:lvl4pPr>
    <a:lvl5pPr marL="1828800" algn="l" defTabSz="914400" rtl="0" eaLnBrk="1" latinLnBrk="0" hangingPunct="1">
      <a:defRPr sz="1200" kern="1200">
        <a:solidFill>
          <a:schemeClr val="tx1"/>
        </a:solidFill>
        <a:latin typeface="Gill Sans MT" panose="020B05020201040202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dirty="0" smtClean="0"/>
              <a:t>You must be aware of GDPR</a:t>
            </a:r>
          </a:p>
          <a:p>
            <a:pPr marL="228600" indent="-228600">
              <a:buFont typeface="+mj-lt"/>
              <a:buAutoNum type="arabicPeriod"/>
            </a:pPr>
            <a:r>
              <a:rPr lang="en-GB" dirty="0" smtClean="0"/>
              <a:t>But don’t over do it!</a:t>
            </a:r>
          </a:p>
          <a:p>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1</a:t>
            </a:fld>
            <a:endParaRPr lang="en-GB" dirty="0"/>
          </a:p>
        </p:txBody>
      </p:sp>
    </p:spTree>
    <p:extLst>
      <p:ext uri="{BB962C8B-B14F-4D97-AF65-F5344CB8AC3E}">
        <p14:creationId xmlns:p14="http://schemas.microsoft.com/office/powerpoint/2010/main" val="16816940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 is essential</a:t>
            </a:r>
            <a:r>
              <a:rPr lang="en-GB" baseline="0" dirty="0" smtClean="0"/>
              <a:t> that data subject know what information is collected about them from where, how that information is used and if it is shared further with other organisations and how long that information is held and processed</a:t>
            </a:r>
          </a:p>
          <a:p>
            <a:endParaRPr lang="en-GB" baseline="0" dirty="0" smtClean="0"/>
          </a:p>
          <a:p>
            <a:r>
              <a:rPr lang="en-GB" baseline="0" dirty="0" smtClean="0"/>
              <a:t>In other words all processing of person identifiable data must be open and transparent ( Lawful as required be article 6 &amp; 9 as discussed earlier)</a:t>
            </a:r>
          </a:p>
          <a:p>
            <a:endParaRPr lang="en-GB" baseline="0" dirty="0" smtClean="0"/>
          </a:p>
          <a:p>
            <a:r>
              <a:rPr lang="en-GB" baseline="0" dirty="0" smtClean="0"/>
              <a:t>It is therefore essential that practices must keep their fair processing notices up to date on their websites ( an example one has been previous circulated and is on the IG Portal). The GDPR requires that a fair processing notice understandable by children is also made available (ICO guidance is expected on this)</a:t>
            </a:r>
          </a:p>
          <a:p>
            <a:endParaRPr lang="en-GB" baseline="0" dirty="0" smtClean="0"/>
          </a:p>
          <a:p>
            <a:r>
              <a:rPr lang="en-GB" baseline="0" dirty="0" smtClean="0"/>
              <a:t>Where an individual makes a subject access request the response must include how their information is used, who has access to it and how long it Is held ( a template including all requirements is available on the portal)</a:t>
            </a:r>
          </a:p>
          <a:p>
            <a:endParaRPr lang="en-GB" baseline="0" dirty="0" smtClean="0"/>
          </a:p>
          <a:p>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11</a:t>
            </a:fld>
            <a:endParaRPr lang="en-GB" dirty="0"/>
          </a:p>
        </p:txBody>
      </p:sp>
    </p:spTree>
    <p:extLst>
      <p:ext uri="{BB962C8B-B14F-4D97-AF65-F5344CB8AC3E}">
        <p14:creationId xmlns:p14="http://schemas.microsoft.com/office/powerpoint/2010/main" val="34185220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 is not only Data</a:t>
            </a:r>
            <a:r>
              <a:rPr lang="en-GB" baseline="0" dirty="0" smtClean="0"/>
              <a:t> Controllers that must comply with the additional requirements of the GDPR. Data processors must also demonstrate that they are processing personal identifiable information securely and lawfully. </a:t>
            </a:r>
          </a:p>
          <a:p>
            <a:endParaRPr lang="en-GB" baseline="0" dirty="0" smtClean="0"/>
          </a:p>
          <a:p>
            <a:r>
              <a:rPr lang="en-GB" baseline="0" dirty="0" smtClean="0"/>
              <a:t>However they are only entitled to process information as determined by the data controller </a:t>
            </a:r>
          </a:p>
          <a:p>
            <a:endParaRPr lang="en-GB" baseline="0" dirty="0" smtClean="0"/>
          </a:p>
          <a:p>
            <a:r>
              <a:rPr lang="en-GB" baseline="0" dirty="0" smtClean="0"/>
              <a:t>Review each line above</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12</a:t>
            </a:fld>
            <a:endParaRPr lang="en-GB" dirty="0"/>
          </a:p>
        </p:txBody>
      </p:sp>
    </p:spTree>
    <p:extLst>
      <p:ext uri="{BB962C8B-B14F-4D97-AF65-F5344CB8AC3E}">
        <p14:creationId xmlns:p14="http://schemas.microsoft.com/office/powerpoint/2010/main" val="35832855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Organisations must</a:t>
            </a:r>
            <a:r>
              <a:rPr lang="en-GB" baseline="0" dirty="0" smtClean="0"/>
              <a:t> appoint a Data Protection Officer to take responsibility for Data Protection Compliance.</a:t>
            </a:r>
          </a:p>
          <a:p>
            <a:endParaRPr lang="en-GB" baseline="0" dirty="0" smtClean="0"/>
          </a:p>
          <a:p>
            <a:r>
              <a:rPr lang="en-GB" baseline="0" dirty="0" smtClean="0"/>
              <a:t>This can be for a number of organisations(practices)</a:t>
            </a:r>
          </a:p>
          <a:p>
            <a:endParaRPr lang="en-GB" baseline="0" dirty="0" smtClean="0"/>
          </a:p>
          <a:p>
            <a:r>
              <a:rPr lang="en-GB" baseline="0" dirty="0" smtClean="0"/>
              <a:t>Review each line of the slide above</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13</a:t>
            </a:fld>
            <a:endParaRPr lang="en-GB" dirty="0"/>
          </a:p>
        </p:txBody>
      </p:sp>
    </p:spTree>
    <p:extLst>
      <p:ext uri="{BB962C8B-B14F-4D97-AF65-F5344CB8AC3E}">
        <p14:creationId xmlns:p14="http://schemas.microsoft.com/office/powerpoint/2010/main" val="23054861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14</a:t>
            </a:fld>
            <a:endParaRPr lang="en-GB" dirty="0"/>
          </a:p>
        </p:txBody>
      </p:sp>
    </p:spTree>
    <p:extLst>
      <p:ext uri="{BB962C8B-B14F-4D97-AF65-F5344CB8AC3E}">
        <p14:creationId xmlns:p14="http://schemas.microsoft.com/office/powerpoint/2010/main" val="1989010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3</a:t>
            </a:fld>
            <a:endParaRPr lang="en-GB" dirty="0"/>
          </a:p>
        </p:txBody>
      </p:sp>
    </p:spTree>
    <p:extLst>
      <p:ext uri="{BB962C8B-B14F-4D97-AF65-F5344CB8AC3E}">
        <p14:creationId xmlns:p14="http://schemas.microsoft.com/office/powerpoint/2010/main" val="3997307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 is highlighted that from 25</a:t>
            </a:r>
            <a:r>
              <a:rPr lang="en-GB" baseline="30000" dirty="0" smtClean="0"/>
              <a:t>th</a:t>
            </a:r>
            <a:r>
              <a:rPr lang="en-GB" dirty="0" smtClean="0"/>
              <a:t> May 2018 there will be no need</a:t>
            </a:r>
            <a:r>
              <a:rPr lang="en-GB" baseline="0" dirty="0" smtClean="0"/>
              <a:t> to register with the ICO for data protection registration however I should point out a new act has been passed (Digital Economy Act) and this may require organisation processing personal identifiable information to subscribe to their register but information to date suggests this will only be organisations with over 250 staff  but this has not been finalised.</a:t>
            </a:r>
            <a:endParaRPr lang="en-GB" dirty="0" smtClean="0"/>
          </a:p>
          <a:p>
            <a:endParaRPr lang="en-GB" dirty="0" smtClean="0"/>
          </a:p>
          <a:p>
            <a:endParaRPr lang="en-GB" dirty="0" smtClean="0"/>
          </a:p>
          <a:p>
            <a:endParaRPr lang="en-GB" dirty="0" smtClean="0"/>
          </a:p>
          <a:p>
            <a:r>
              <a:rPr lang="en-GB" dirty="0" smtClean="0"/>
              <a:t>May need to organise an information audit</a:t>
            </a:r>
            <a:r>
              <a:rPr lang="en-GB" baseline="0" dirty="0" smtClean="0"/>
              <a:t> in order to identify the information assets, the practice receive and process and record them on an information asset register, including an information asset owner who is responsible for how the information is managed and used. From there information assets which contain personal identifiable information must be identified and data flow mapped. These flows must be assessed to ensure that they are secure and the personal identifiable information is collected, processed and shared securely and lawfully NB/ a legal basis must be documented in the data flow map where personal identifiable information is processed these are detailed in Article 6 and 9 of the Act.</a:t>
            </a:r>
          </a:p>
          <a:p>
            <a:endParaRPr lang="en-GB" baseline="0" dirty="0" smtClean="0"/>
          </a:p>
          <a:p>
            <a:r>
              <a:rPr lang="en-GB" baseline="0" dirty="0" smtClean="0"/>
              <a:t>The information asset register and data flow maps must be kept up to date at all times.</a:t>
            </a:r>
            <a:endParaRPr lang="en-GB" dirty="0" smtClean="0"/>
          </a:p>
          <a:p>
            <a:endParaRPr lang="en-GB" dirty="0" smtClean="0"/>
          </a:p>
          <a:p>
            <a:r>
              <a:rPr lang="en-GB" dirty="0" smtClean="0"/>
              <a:t>Accountability</a:t>
            </a:r>
            <a:r>
              <a:rPr lang="en-GB" baseline="0" dirty="0" smtClean="0"/>
              <a:t> – organisations to be able to show how they comply with the DP principles e.g. effective policies and procedures in place</a:t>
            </a:r>
          </a:p>
          <a:p>
            <a:r>
              <a:rPr lang="en-GB" baseline="0" dirty="0" smtClean="0"/>
              <a:t>Information asset register to be updated and risk assessed – important with new assets.</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4</a:t>
            </a:fld>
            <a:endParaRPr lang="en-GB" dirty="0"/>
          </a:p>
        </p:txBody>
      </p:sp>
    </p:spTree>
    <p:extLst>
      <p:ext uri="{BB962C8B-B14F-4D97-AF65-F5344CB8AC3E}">
        <p14:creationId xmlns:p14="http://schemas.microsoft.com/office/powerpoint/2010/main" val="21917109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Much</a:t>
            </a:r>
            <a:r>
              <a:rPr lang="en-GB" baseline="0" dirty="0" smtClean="0"/>
              <a:t> processing relies on legitimate interests – use public function condition – necessary for the performance of a task carried out in the public interest.</a:t>
            </a:r>
          </a:p>
          <a:p>
            <a:r>
              <a:rPr lang="en-GB" baseline="0" dirty="0" smtClean="0"/>
              <a:t>Take common law duty of confidentiality into account</a:t>
            </a:r>
          </a:p>
          <a:p>
            <a:endParaRPr lang="en-GB" baseline="0" dirty="0" smtClean="0"/>
          </a:p>
          <a:p>
            <a:r>
              <a:rPr lang="en-GB" b="1" baseline="0" dirty="0" smtClean="0"/>
              <a:t>Lawfulness of processing: </a:t>
            </a:r>
            <a:r>
              <a:rPr lang="en-GB" b="0" baseline="0" dirty="0" smtClean="0"/>
              <a:t>Processing shall only be lawful if at least one of the following applies </a:t>
            </a:r>
            <a:r>
              <a:rPr lang="en-GB" b="1" baseline="0" dirty="0" smtClean="0"/>
              <a:t>(Article 6):</a:t>
            </a:r>
          </a:p>
          <a:p>
            <a:endParaRPr lang="en-GB" b="0" baseline="0" dirty="0" smtClean="0"/>
          </a:p>
          <a:p>
            <a:pPr marL="171450" indent="-171450">
              <a:buFont typeface="Arial" panose="020B0604020202020204" pitchFamily="34" charset="0"/>
              <a:buChar char="•"/>
            </a:pPr>
            <a:r>
              <a:rPr lang="en-GB" b="0" baseline="0" dirty="0" smtClean="0"/>
              <a:t>The data subject has given consent to processing of specified purposes.</a:t>
            </a:r>
          </a:p>
          <a:p>
            <a:pPr marL="171450" indent="-171450">
              <a:buFont typeface="Arial" panose="020B0604020202020204" pitchFamily="34" charset="0"/>
              <a:buChar char="•"/>
            </a:pPr>
            <a:r>
              <a:rPr lang="en-GB" b="0" baseline="0" dirty="0" smtClean="0"/>
              <a:t>Processing is necessary for the performance of a contract to which the data subject is party or to take steps at their request to enter into a contract,</a:t>
            </a:r>
          </a:p>
          <a:p>
            <a:pPr marL="171450" indent="-171450">
              <a:buFont typeface="Arial" panose="020B0604020202020204" pitchFamily="34" charset="0"/>
              <a:buChar char="•"/>
            </a:pPr>
            <a:r>
              <a:rPr lang="en-GB" b="0" baseline="0" dirty="0" smtClean="0"/>
              <a:t>Processing is required for the purpose of a legal obligation to which the data controller is subject,</a:t>
            </a:r>
          </a:p>
          <a:p>
            <a:pPr marL="171450" indent="-171450">
              <a:buFont typeface="Arial" panose="020B0604020202020204" pitchFamily="34" charset="0"/>
              <a:buChar char="•"/>
            </a:pPr>
            <a:r>
              <a:rPr lang="en-GB" b="0" baseline="0" dirty="0" smtClean="0"/>
              <a:t>Processing is necessary for the vital interests of the data subject or of another natural person (NB/ this refers to life or death situations)</a:t>
            </a:r>
          </a:p>
          <a:p>
            <a:pPr marL="171450" indent="-171450">
              <a:buFont typeface="Arial" panose="020B0604020202020204" pitchFamily="34" charset="0"/>
              <a:buChar char="•"/>
            </a:pPr>
            <a:r>
              <a:rPr lang="en-GB" b="0" baseline="0" dirty="0" smtClean="0"/>
              <a:t>Processing is necessary for the public interest or in the exercise of the official authority vested in the controller</a:t>
            </a:r>
          </a:p>
          <a:p>
            <a:pPr marL="171450" indent="-171450">
              <a:buFont typeface="Arial" panose="020B0604020202020204" pitchFamily="34" charset="0"/>
              <a:buChar char="•"/>
            </a:pPr>
            <a:r>
              <a:rPr lang="en-GB" b="0" baseline="0" dirty="0" smtClean="0"/>
              <a:t>Processing is for the purposes of the legitimate interests pursued by the data controller except where such interests are overridden by the interests or fundamental rights and freedoms of the data subject which require protection of personal data especially where the data subject is a child.</a:t>
            </a:r>
          </a:p>
          <a:p>
            <a:pPr marL="171450" indent="-171450">
              <a:buFont typeface="Arial" panose="020B0604020202020204" pitchFamily="34" charset="0"/>
              <a:buChar char="•"/>
            </a:pPr>
            <a:endParaRPr lang="en-GB" b="0" baseline="0" dirty="0" smtClean="0"/>
          </a:p>
          <a:p>
            <a:pPr marL="0" indent="0">
              <a:buFont typeface="Arial" panose="020B0604020202020204" pitchFamily="34" charset="0"/>
              <a:buNone/>
            </a:pPr>
            <a:r>
              <a:rPr lang="en-GB" b="1" baseline="0" dirty="0" smtClean="0"/>
              <a:t>Processing Sensitive personal data </a:t>
            </a:r>
            <a:r>
              <a:rPr lang="en-GB" b="0" baseline="0" dirty="0" smtClean="0"/>
              <a:t>(known as special categories) </a:t>
            </a:r>
            <a:r>
              <a:rPr lang="en-GB" b="1" baseline="0" dirty="0" smtClean="0"/>
              <a:t>(Article 9)</a:t>
            </a:r>
          </a:p>
          <a:p>
            <a:pPr marL="0" indent="0">
              <a:buFont typeface="Arial" panose="020B0604020202020204" pitchFamily="34" charset="0"/>
              <a:buNone/>
            </a:pPr>
            <a:endParaRPr lang="en-GB" b="0" baseline="0" dirty="0" smtClean="0"/>
          </a:p>
          <a:p>
            <a:pPr marL="0" indent="0">
              <a:buFont typeface="Arial" panose="020B0604020202020204" pitchFamily="34" charset="0"/>
              <a:buNone/>
            </a:pPr>
            <a:r>
              <a:rPr lang="en-GB" b="0" baseline="0" dirty="0" smtClean="0"/>
              <a:t>Processing of personal data revealing racial or ethnic origin, political opinions, religious or philosophical beliefs, trade union membership, the processing of genetic data or biometric data for the purpose of uniquely identifying a natural person, data concerning health, a natural persons sex life or sexual orientation shall be prohibited unless one of the following applies:</a:t>
            </a:r>
          </a:p>
          <a:p>
            <a:pPr marL="0" indent="0">
              <a:buFont typeface="Arial" panose="020B0604020202020204" pitchFamily="34" charset="0"/>
              <a:buNone/>
            </a:pPr>
            <a:endParaRPr lang="en-GB" b="0" baseline="0" dirty="0" smtClean="0"/>
          </a:p>
          <a:p>
            <a:pPr marL="171450" indent="-171450">
              <a:buFont typeface="Arial" panose="020B0604020202020204" pitchFamily="34" charset="0"/>
              <a:buChar char="•"/>
            </a:pPr>
            <a:r>
              <a:rPr lang="en-GB" b="0" baseline="0" dirty="0" smtClean="0"/>
              <a:t>The data subject has given explicit consent to the processing to those personal data or specified purposes.</a:t>
            </a:r>
          </a:p>
          <a:p>
            <a:pPr marL="171450" indent="-171450">
              <a:buFont typeface="Arial" panose="020B0604020202020204" pitchFamily="34" charset="0"/>
              <a:buChar char="•"/>
            </a:pPr>
            <a:r>
              <a:rPr lang="en-GB" b="0" baseline="0" dirty="0" smtClean="0"/>
              <a:t>Processing is required for the purposes for the obligations and exercising specific rights or the data controller of the data subject in the field of employment and social security and social protection law.</a:t>
            </a:r>
          </a:p>
          <a:p>
            <a:pPr marL="171450" indent="-171450">
              <a:buFont typeface="Arial" panose="020B0604020202020204" pitchFamily="34" charset="0"/>
              <a:buChar char="•"/>
            </a:pPr>
            <a:r>
              <a:rPr lang="en-GB" b="0" baseline="0" dirty="0" smtClean="0"/>
              <a:t>The processing is requirement to protect the vital interests of the data subject or another natural person where they are incapable of giving consent.</a:t>
            </a:r>
          </a:p>
          <a:p>
            <a:pPr marL="171450" indent="-171450">
              <a:buFont typeface="Arial" panose="020B0604020202020204" pitchFamily="34" charset="0"/>
              <a:buChar char="•"/>
            </a:pPr>
            <a:r>
              <a:rPr lang="en-GB" b="0" baseline="0" dirty="0" smtClean="0"/>
              <a:t>Processing is of personal data already made public by the data subject.</a:t>
            </a:r>
          </a:p>
          <a:p>
            <a:pPr marL="171450" indent="-171450">
              <a:buFont typeface="Arial" panose="020B0604020202020204" pitchFamily="34" charset="0"/>
              <a:buChar char="•"/>
            </a:pPr>
            <a:r>
              <a:rPr lang="en-GB" b="0" baseline="0" dirty="0" smtClean="0"/>
              <a:t>Processing is necessary for the organisation in the exercise or defence or legal claims.</a:t>
            </a:r>
          </a:p>
          <a:p>
            <a:pPr marL="171450" indent="-171450">
              <a:buFont typeface="Arial" panose="020B0604020202020204" pitchFamily="34" charset="0"/>
              <a:buChar char="•"/>
            </a:pPr>
            <a:endParaRPr lang="en-GB" b="0" baseline="0" dirty="0" smtClean="0"/>
          </a:p>
          <a:p>
            <a:pPr marL="0" indent="0">
              <a:buFont typeface="Arial" panose="020B0604020202020204" pitchFamily="34" charset="0"/>
              <a:buNone/>
            </a:pPr>
            <a:r>
              <a:rPr lang="en-GB" b="1" baseline="0" dirty="0" smtClean="0"/>
              <a:t>The following are specifically discussed on the next slide</a:t>
            </a:r>
          </a:p>
          <a:p>
            <a:pPr marL="171450" indent="-171450">
              <a:buFont typeface="Arial" panose="020B0604020202020204" pitchFamily="34" charset="0"/>
              <a:buChar char="•"/>
            </a:pPr>
            <a:r>
              <a:rPr lang="en-GB" b="0" i="1" baseline="0" dirty="0" smtClean="0"/>
              <a:t>Processing is necessary for reasons of substantial public interest for public health interests, such as cross border threats to health or the quality and safety of medicinal products and devices, however measures must be taken to protect the rights of the data subject.</a:t>
            </a:r>
          </a:p>
          <a:p>
            <a:pPr marL="171450" indent="-171450">
              <a:buFont typeface="Arial" panose="020B0604020202020204" pitchFamily="34" charset="0"/>
              <a:buChar char="•"/>
            </a:pPr>
            <a:r>
              <a:rPr lang="en-GB" b="0" i="1" baseline="0" dirty="0" smtClean="0"/>
              <a:t>Processing is necessary for preventative or occupational health, assessing working capacity of the employee, medical diagnosis, the provision of health and social care or treatment and management of health or social care systems and services by appropriate professionals NB/ safeguards to protect this information must be implemented </a:t>
            </a:r>
          </a:p>
          <a:p>
            <a:pPr marL="171450" indent="-171450">
              <a:buFont typeface="Arial" panose="020B0604020202020204" pitchFamily="34" charset="0"/>
              <a:buChar char="•"/>
            </a:pPr>
            <a:endParaRPr lang="en-GB" b="0" baseline="0" dirty="0" smtClean="0"/>
          </a:p>
          <a:p>
            <a:pPr marL="171450" indent="-171450">
              <a:buFont typeface="Arial" panose="020B0604020202020204" pitchFamily="34" charset="0"/>
              <a:buChar char="•"/>
            </a:pPr>
            <a:endParaRPr lang="en-GB" b="0" baseline="0" dirty="0" smtClean="0"/>
          </a:p>
        </p:txBody>
      </p:sp>
      <p:sp>
        <p:nvSpPr>
          <p:cNvPr id="4" name="Slide Number Placeholder 3"/>
          <p:cNvSpPr>
            <a:spLocks noGrp="1"/>
          </p:cNvSpPr>
          <p:nvPr>
            <p:ph type="sldNum" sz="quarter" idx="10"/>
          </p:nvPr>
        </p:nvSpPr>
        <p:spPr/>
        <p:txBody>
          <a:bodyPr/>
          <a:lstStyle/>
          <a:p>
            <a:fld id="{5284346F-C9A2-41FD-A6F8-8EB4D7DEC762}" type="slidenum">
              <a:rPr lang="en-GB" smtClean="0"/>
              <a:pPr/>
              <a:t>5</a:t>
            </a:fld>
            <a:endParaRPr lang="en-GB" dirty="0"/>
          </a:p>
        </p:txBody>
      </p:sp>
    </p:spTree>
    <p:extLst>
      <p:ext uri="{BB962C8B-B14F-4D97-AF65-F5344CB8AC3E}">
        <p14:creationId xmlns:p14="http://schemas.microsoft.com/office/powerpoint/2010/main" val="32618375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Ideally use other purposes such as public function, medical purposes,</a:t>
            </a:r>
            <a:r>
              <a:rPr lang="en-GB" baseline="0" dirty="0" smtClean="0"/>
              <a:t> for contract purposes as these are stronger than consent which can be withdrawn at any time by the data subject.</a:t>
            </a:r>
          </a:p>
          <a:p>
            <a:endParaRPr lang="en-GB" baseline="0" dirty="0" smtClean="0"/>
          </a:p>
          <a:p>
            <a:r>
              <a:rPr lang="en-GB" baseline="0" dirty="0" smtClean="0"/>
              <a:t>Where consent is relied upon the following applies</a:t>
            </a:r>
          </a:p>
          <a:p>
            <a:endParaRPr lang="en-GB" baseline="0" dirty="0" smtClean="0"/>
          </a:p>
          <a:p>
            <a:pPr marL="171450" indent="-171450">
              <a:buFont typeface="Arial" panose="020B0604020202020204" pitchFamily="34" charset="0"/>
              <a:buChar char="•"/>
            </a:pPr>
            <a:r>
              <a:rPr lang="en-GB" baseline="0" dirty="0" smtClean="0"/>
              <a:t>The Data Controller must be able to demonstrate has consented to the processing of their data ( </a:t>
            </a:r>
            <a:r>
              <a:rPr lang="en-GB" baseline="0" dirty="0" err="1" smtClean="0"/>
              <a:t>ie</a:t>
            </a:r>
            <a:r>
              <a:rPr lang="en-GB" baseline="0" dirty="0" smtClean="0"/>
              <a:t>. Must keep a record that the data subject has consented</a:t>
            </a:r>
          </a:p>
          <a:p>
            <a:pPr marL="0" indent="0">
              <a:buFont typeface="Arial" panose="020B0604020202020204" pitchFamily="34" charset="0"/>
              <a:buNone/>
            </a:pPr>
            <a:endParaRPr lang="en-GB" baseline="0" dirty="0" smtClean="0"/>
          </a:p>
          <a:p>
            <a:pPr marL="0" indent="0">
              <a:buFont typeface="Arial" panose="020B0604020202020204" pitchFamily="34" charset="0"/>
              <a:buNone/>
            </a:pPr>
            <a:r>
              <a:rPr lang="en-GB" baseline="0" dirty="0" smtClean="0"/>
              <a:t>Review each line above</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6</a:t>
            </a:fld>
            <a:endParaRPr lang="en-GB" dirty="0"/>
          </a:p>
        </p:txBody>
      </p:sp>
    </p:spTree>
    <p:extLst>
      <p:ext uri="{BB962C8B-B14F-4D97-AF65-F5344CB8AC3E}">
        <p14:creationId xmlns:p14="http://schemas.microsoft.com/office/powerpoint/2010/main" val="3350199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Practice must have a privacy notice on there website which explains what personal</a:t>
            </a:r>
            <a:r>
              <a:rPr lang="en-GB" baseline="0" dirty="0" smtClean="0"/>
              <a:t> </a:t>
            </a:r>
            <a:r>
              <a:rPr lang="en-GB" dirty="0" smtClean="0"/>
              <a:t>information the collect,</a:t>
            </a:r>
            <a:r>
              <a:rPr lang="en-GB" baseline="0" dirty="0" smtClean="0"/>
              <a:t> the purpose it is collected for and how that information is used and shared and how long it is held by the practice</a:t>
            </a:r>
          </a:p>
          <a:p>
            <a:endParaRPr lang="en-GB" baseline="0" dirty="0" smtClean="0"/>
          </a:p>
          <a:p>
            <a:r>
              <a:rPr lang="en-GB" baseline="0" dirty="0" smtClean="0"/>
              <a:t>The notice must be kept up to date as how information is used changes. </a:t>
            </a:r>
          </a:p>
          <a:p>
            <a:endParaRPr lang="en-GB" baseline="0" dirty="0" smtClean="0"/>
          </a:p>
          <a:p>
            <a:r>
              <a:rPr lang="en-GB" b="1" baseline="0" dirty="0" smtClean="0"/>
              <a:t>Right of Portability</a:t>
            </a:r>
            <a:r>
              <a:rPr lang="en-GB" baseline="0" dirty="0" smtClean="0"/>
              <a:t>: </a:t>
            </a:r>
            <a:r>
              <a:rPr lang="en-GB" sz="1200" kern="1200" dirty="0" smtClean="0">
                <a:solidFill>
                  <a:schemeClr val="tx1"/>
                </a:solidFill>
                <a:effectLst/>
                <a:latin typeface="Gill Sans MT" panose="020B0502020104020203" pitchFamily="34" charset="0"/>
                <a:ea typeface="+mn-ea"/>
                <a:cs typeface="+mn-cs"/>
              </a:rPr>
              <a:t>The data subject shall have the right to receive the personal data concerning him or her, which he or she has provided to a controller, in a structured, commonly used and machine-readable format and have the right to transmit those data to another controller without hindrance from the controller to which the personal data have been provided. </a:t>
            </a:r>
          </a:p>
          <a:p>
            <a:endParaRPr lang="en-GB" sz="1200" kern="1200" dirty="0" smtClean="0">
              <a:solidFill>
                <a:schemeClr val="tx1"/>
              </a:solidFill>
              <a:effectLst/>
              <a:latin typeface="Gill Sans MT" panose="020B0502020104020203" pitchFamily="34"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Gill Sans MT" panose="020B0502020104020203" pitchFamily="34" charset="0"/>
                <a:ea typeface="+mn-ea"/>
                <a:cs typeface="+mn-cs"/>
              </a:rPr>
              <a:t>The data subject shall have the right to have the personal data transmitted directly from one controller to another, where technically feasible.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Gill Sans MT" panose="020B0502020104020203" pitchFamily="34" charset="0"/>
              <a:ea typeface="+mn-ea"/>
              <a:cs typeface="+mn-cs"/>
            </a:endParaRPr>
          </a:p>
          <a:p>
            <a:r>
              <a:rPr lang="en-GB" sz="1200" b="1" kern="1200" dirty="0" smtClean="0">
                <a:solidFill>
                  <a:schemeClr val="tx1"/>
                </a:solidFill>
                <a:effectLst/>
                <a:latin typeface="Gill Sans MT" panose="020B0502020104020203" pitchFamily="34" charset="0"/>
                <a:ea typeface="+mn-ea"/>
                <a:cs typeface="+mn-cs"/>
              </a:rPr>
              <a:t>Right to Erasure: </a:t>
            </a:r>
            <a:r>
              <a:rPr lang="en-GB" sz="1200" kern="1200" dirty="0" smtClean="0">
                <a:solidFill>
                  <a:schemeClr val="tx1"/>
                </a:solidFill>
                <a:effectLst/>
                <a:latin typeface="Gill Sans MT" panose="020B0502020104020203" pitchFamily="34" charset="0"/>
                <a:ea typeface="+mn-ea"/>
                <a:cs typeface="+mn-cs"/>
              </a:rPr>
              <a:t>The data subject shall have the right to obtain from the controller the erasure of personal data concerning him or her without undue delay and the controller shall have the obligation to erase personal data without undue delay where one of the following grounds applies: </a:t>
            </a:r>
          </a:p>
          <a:p>
            <a:r>
              <a:rPr lang="en-GB" sz="1200" kern="1200" dirty="0" smtClean="0">
                <a:solidFill>
                  <a:schemeClr val="tx1"/>
                </a:solidFill>
                <a:effectLst/>
                <a:latin typeface="Gill Sans MT" panose="020B0502020104020203" pitchFamily="34" charset="0"/>
                <a:ea typeface="+mn-ea"/>
                <a:cs typeface="+mn-cs"/>
              </a:rPr>
              <a:t>(a) the  personal data are no longer necessary in relation to the purposes for which they were collected or otherwise processed; </a:t>
            </a:r>
          </a:p>
          <a:p>
            <a:r>
              <a:rPr lang="en-GB" sz="1200" kern="1200" dirty="0" smtClean="0">
                <a:solidFill>
                  <a:schemeClr val="tx1"/>
                </a:solidFill>
                <a:effectLst/>
                <a:latin typeface="Gill Sans MT" panose="020B0502020104020203" pitchFamily="34" charset="0"/>
                <a:ea typeface="+mn-ea"/>
                <a:cs typeface="+mn-cs"/>
              </a:rPr>
              <a:t> retention periods and</a:t>
            </a:r>
            <a:r>
              <a:rPr lang="en-GB" sz="1200" kern="1200" baseline="0" dirty="0" smtClean="0">
                <a:solidFill>
                  <a:schemeClr val="tx1"/>
                </a:solidFill>
                <a:effectLst/>
                <a:latin typeface="Gill Sans MT" panose="020B0502020104020203" pitchFamily="34" charset="0"/>
                <a:ea typeface="+mn-ea"/>
                <a:cs typeface="+mn-cs"/>
              </a:rPr>
              <a:t> the requirement to maintained records for medical defence purposes needs to be taken into account </a:t>
            </a:r>
            <a:r>
              <a:rPr lang="en-GB" sz="1200" kern="1200" dirty="0" smtClean="0">
                <a:solidFill>
                  <a:schemeClr val="tx1"/>
                </a:solidFill>
                <a:effectLst/>
                <a:latin typeface="Gill Sans MT" panose="020B0502020104020203" pitchFamily="34" charset="0"/>
                <a:ea typeface="+mn-ea"/>
                <a:cs typeface="+mn-cs"/>
              </a:rPr>
              <a:t> </a:t>
            </a:r>
          </a:p>
          <a:p>
            <a:r>
              <a:rPr lang="en-GB" sz="1200" kern="1200" dirty="0" smtClean="0">
                <a:solidFill>
                  <a:schemeClr val="tx1"/>
                </a:solidFill>
                <a:effectLst/>
                <a:latin typeface="Gill Sans MT" panose="020B0502020104020203" pitchFamily="34" charset="0"/>
                <a:ea typeface="+mn-ea"/>
                <a:cs typeface="+mn-cs"/>
              </a:rPr>
              <a:t>(b) where there is no other legal ground for the processing</a:t>
            </a:r>
          </a:p>
          <a:p>
            <a:r>
              <a:rPr lang="en-GB" sz="1200" kern="1200" dirty="0" smtClean="0">
                <a:solidFill>
                  <a:schemeClr val="tx1"/>
                </a:solidFill>
                <a:effectLst/>
                <a:latin typeface="Gill Sans MT" panose="020B0502020104020203" pitchFamily="34" charset="0"/>
                <a:ea typeface="+mn-ea"/>
                <a:cs typeface="+mn-cs"/>
              </a:rPr>
              <a:t>(c) the personal data have been unlawfully processed</a:t>
            </a:r>
          </a:p>
          <a:p>
            <a:r>
              <a:rPr lang="en-GB" sz="1200" kern="1200" dirty="0" smtClean="0">
                <a:solidFill>
                  <a:schemeClr val="tx1"/>
                </a:solidFill>
                <a:effectLst/>
                <a:latin typeface="Gill Sans MT" panose="020B0502020104020203" pitchFamily="34" charset="0"/>
                <a:ea typeface="+mn-ea"/>
                <a:cs typeface="+mn-cs"/>
              </a:rPr>
              <a:t>(d) Where the data subject objects</a:t>
            </a:r>
            <a:r>
              <a:rPr lang="en-GB" sz="1200" kern="1200" baseline="0" dirty="0" smtClean="0">
                <a:solidFill>
                  <a:schemeClr val="tx1"/>
                </a:solidFill>
                <a:effectLst/>
                <a:latin typeface="Gill Sans MT" panose="020B0502020104020203" pitchFamily="34" charset="0"/>
                <a:ea typeface="+mn-ea"/>
                <a:cs typeface="+mn-cs"/>
              </a:rPr>
              <a:t> to being processed by automated means or for the purpose of direct marketing.</a:t>
            </a:r>
          </a:p>
          <a:p>
            <a:r>
              <a:rPr lang="en-GB" sz="1200" kern="1200" baseline="0" dirty="0" smtClean="0">
                <a:solidFill>
                  <a:schemeClr val="tx1"/>
                </a:solidFill>
                <a:effectLst/>
                <a:latin typeface="Gill Sans MT" panose="020B0502020104020203" pitchFamily="34" charset="0"/>
                <a:ea typeface="+mn-ea"/>
                <a:cs typeface="+mn-cs"/>
              </a:rPr>
              <a:t>(e) Where consent to process is withdrawn (with exception of medical records) and the is no other legal grounds for processing</a:t>
            </a:r>
          </a:p>
          <a:p>
            <a:endParaRPr lang="en-GB" sz="1200" kern="1200" baseline="0" dirty="0" smtClean="0">
              <a:solidFill>
                <a:schemeClr val="tx1"/>
              </a:solidFill>
              <a:effectLst/>
              <a:latin typeface="Gill Sans MT" panose="020B0502020104020203" pitchFamily="34" charset="0"/>
              <a:ea typeface="+mn-ea"/>
              <a:cs typeface="+mn-cs"/>
            </a:endParaRPr>
          </a:p>
          <a:p>
            <a:r>
              <a:rPr lang="en-GB" b="1" dirty="0" smtClean="0"/>
              <a:t>Right of rectification: </a:t>
            </a:r>
            <a:r>
              <a:rPr lang="en-GB" b="0" dirty="0" smtClean="0"/>
              <a:t>The data subjects shall have the right to obtain</a:t>
            </a:r>
            <a:r>
              <a:rPr lang="en-GB" b="0" baseline="0" dirty="0" smtClean="0"/>
              <a:t> from the data controller without undue delay the rectification of inaccurate personal data concerning them, taking into account the purpose of processing, the data subject shall have the right to have incomplete personal data completed, including be means of supplementary statements. Where records are correct but the data subject does not agree with them their supplementary statements should be recorded, e.g. that they do not believe it to be true, etc.</a:t>
            </a:r>
          </a:p>
          <a:p>
            <a:endParaRPr lang="en-GB" sz="1200" b="0" kern="1200" baseline="0" dirty="0" smtClean="0">
              <a:solidFill>
                <a:schemeClr val="tx1"/>
              </a:solidFill>
              <a:effectLst/>
              <a:latin typeface="Gill Sans MT" panose="020B0502020104020203" pitchFamily="34" charset="0"/>
              <a:ea typeface="+mn-ea"/>
              <a:cs typeface="+mn-cs"/>
            </a:endParaRPr>
          </a:p>
          <a:p>
            <a:r>
              <a:rPr lang="en-GB" sz="1200" b="1" kern="1200" baseline="0" dirty="0" smtClean="0">
                <a:solidFill>
                  <a:schemeClr val="tx1"/>
                </a:solidFill>
                <a:effectLst/>
                <a:latin typeface="Gill Sans MT" panose="020B0502020104020203" pitchFamily="34" charset="0"/>
                <a:ea typeface="+mn-ea"/>
                <a:cs typeface="+mn-cs"/>
              </a:rPr>
              <a:t>Subject Access Requests: </a:t>
            </a:r>
            <a:r>
              <a:rPr lang="en-GB" sz="1200" b="0" kern="1200" baseline="0" dirty="0" smtClean="0">
                <a:solidFill>
                  <a:schemeClr val="tx1"/>
                </a:solidFill>
                <a:effectLst/>
                <a:latin typeface="Gill Sans MT" panose="020B0502020104020203" pitchFamily="34" charset="0"/>
                <a:ea typeface="+mn-ea"/>
                <a:cs typeface="+mn-cs"/>
              </a:rPr>
              <a:t> This is discussed in a separate slide as the changes to this are significant</a:t>
            </a:r>
          </a:p>
          <a:p>
            <a:endParaRPr lang="en-GB" sz="1200" b="0" kern="1200" baseline="0" dirty="0" smtClean="0">
              <a:solidFill>
                <a:schemeClr val="tx1"/>
              </a:solidFill>
              <a:effectLst/>
              <a:latin typeface="Gill Sans MT" panose="020B0502020104020203" pitchFamily="34" charset="0"/>
              <a:ea typeface="+mn-ea"/>
              <a:cs typeface="+mn-cs"/>
            </a:endParaRPr>
          </a:p>
          <a:p>
            <a:r>
              <a:rPr lang="en-GB" sz="1200" b="1" kern="1200" baseline="0" dirty="0" smtClean="0">
                <a:solidFill>
                  <a:schemeClr val="tx1"/>
                </a:solidFill>
                <a:effectLst/>
                <a:latin typeface="Gill Sans MT" panose="020B0502020104020203" pitchFamily="34" charset="0"/>
                <a:ea typeface="+mn-ea"/>
                <a:cs typeface="+mn-cs"/>
              </a:rPr>
              <a:t>Right to Object or restrict processing: </a:t>
            </a:r>
            <a:r>
              <a:rPr lang="en-GB" sz="1200" b="0" kern="1200" baseline="0" dirty="0" smtClean="0">
                <a:solidFill>
                  <a:schemeClr val="tx1"/>
                </a:solidFill>
                <a:effectLst/>
                <a:latin typeface="Gill Sans MT" panose="020B0502020104020203" pitchFamily="34" charset="0"/>
                <a:ea typeface="+mn-ea"/>
                <a:cs typeface="+mn-cs"/>
              </a:rPr>
              <a:t>The data subject will have the right to restrict processing if one of the following applies:</a:t>
            </a:r>
          </a:p>
          <a:p>
            <a:pPr marL="171450" indent="-171450">
              <a:buFont typeface="Arial" panose="020B0604020202020204" pitchFamily="34" charset="0"/>
              <a:buChar char="•"/>
            </a:pPr>
            <a:r>
              <a:rPr lang="en-GB" sz="1200" b="0" kern="1200" baseline="0" dirty="0" smtClean="0">
                <a:solidFill>
                  <a:schemeClr val="tx1"/>
                </a:solidFill>
                <a:effectLst/>
                <a:latin typeface="Gill Sans MT" panose="020B0502020104020203" pitchFamily="34" charset="0"/>
                <a:ea typeface="+mn-ea"/>
                <a:cs typeface="+mn-cs"/>
              </a:rPr>
              <a:t>A period of time to allow the data controller to verify the accuracy of personal data where the data subject has contested the accuracy.</a:t>
            </a:r>
          </a:p>
          <a:p>
            <a:pPr marL="171450" indent="-171450">
              <a:buFont typeface="Arial" panose="020B0604020202020204" pitchFamily="34" charset="0"/>
              <a:buChar char="•"/>
            </a:pPr>
            <a:r>
              <a:rPr lang="en-GB" sz="1200" b="0" kern="1200" baseline="0" dirty="0" smtClean="0">
                <a:solidFill>
                  <a:schemeClr val="tx1"/>
                </a:solidFill>
                <a:effectLst/>
                <a:latin typeface="Gill Sans MT" panose="020B0502020104020203" pitchFamily="34" charset="0"/>
                <a:ea typeface="+mn-ea"/>
                <a:cs typeface="+mn-cs"/>
              </a:rPr>
              <a:t>Where processing is unlawful but the data subject has opposes the erasure of the personal data but requests restriction of its use instead.</a:t>
            </a:r>
          </a:p>
          <a:p>
            <a:pPr marL="171450" indent="-171450">
              <a:buFont typeface="Arial" panose="020B0604020202020204" pitchFamily="34" charset="0"/>
              <a:buChar char="•"/>
            </a:pPr>
            <a:r>
              <a:rPr lang="en-GB" sz="1200" b="0" kern="1200" baseline="0" dirty="0" smtClean="0">
                <a:solidFill>
                  <a:schemeClr val="tx1"/>
                </a:solidFill>
                <a:effectLst/>
                <a:latin typeface="Gill Sans MT" panose="020B0502020104020203" pitchFamily="34" charset="0"/>
                <a:ea typeface="+mn-ea"/>
                <a:cs typeface="+mn-cs"/>
              </a:rPr>
              <a:t>The Data Controller longer needs the personal data for the purposes of processing but the data subject requires the data for the purpose of legal claims</a:t>
            </a:r>
          </a:p>
          <a:p>
            <a:pPr marL="171450" indent="-171450">
              <a:buFont typeface="Arial" panose="020B0604020202020204" pitchFamily="34" charset="0"/>
              <a:buChar char="•"/>
            </a:pPr>
            <a:endParaRPr lang="en-GB" sz="1200" b="0" kern="1200" baseline="0" dirty="0" smtClean="0">
              <a:solidFill>
                <a:schemeClr val="tx1"/>
              </a:solidFill>
              <a:effectLst/>
              <a:latin typeface="Gill Sans MT" panose="020B0502020104020203" pitchFamily="34" charset="0"/>
              <a:ea typeface="+mn-ea"/>
              <a:cs typeface="+mn-cs"/>
            </a:endParaRPr>
          </a:p>
          <a:p>
            <a:pPr marL="0" indent="0">
              <a:buFont typeface="Arial" panose="020B0604020202020204" pitchFamily="34" charset="0"/>
              <a:buNone/>
            </a:pPr>
            <a:r>
              <a:rPr lang="en-GB" sz="1200" b="0" kern="1200" baseline="0" dirty="0" smtClean="0">
                <a:solidFill>
                  <a:schemeClr val="tx1"/>
                </a:solidFill>
                <a:effectLst/>
                <a:latin typeface="Gill Sans MT" panose="020B0502020104020203" pitchFamily="34" charset="0"/>
                <a:ea typeface="+mn-ea"/>
                <a:cs typeface="+mn-cs"/>
              </a:rPr>
              <a:t>Where processing is restricted due to these reasons the data with the exception of being stored can only be processed with the data subjects consent for purpose of legal claims or protection of the rights of another natural person (data subject) or for reasons of important public interest.</a:t>
            </a:r>
          </a:p>
          <a:p>
            <a:pPr marL="0" indent="0">
              <a:buFont typeface="Arial" panose="020B0604020202020204" pitchFamily="34" charset="0"/>
              <a:buNone/>
            </a:pPr>
            <a:endParaRPr lang="en-GB" sz="1200" b="0" kern="1200" baseline="0" dirty="0" smtClean="0">
              <a:solidFill>
                <a:schemeClr val="tx1"/>
              </a:solidFill>
              <a:effectLst/>
              <a:latin typeface="Gill Sans MT" panose="020B0502020104020203" pitchFamily="34" charset="0"/>
              <a:ea typeface="+mn-ea"/>
              <a:cs typeface="+mn-cs"/>
            </a:endParaRPr>
          </a:p>
          <a:p>
            <a:pPr marL="0" indent="0">
              <a:buFont typeface="Arial" panose="020B0604020202020204" pitchFamily="34" charset="0"/>
              <a:buNone/>
            </a:pPr>
            <a:r>
              <a:rPr lang="en-GB" sz="1200" b="0" kern="1200" baseline="0" dirty="0" smtClean="0">
                <a:solidFill>
                  <a:schemeClr val="tx1"/>
                </a:solidFill>
                <a:effectLst/>
                <a:latin typeface="Gill Sans MT" panose="020B0502020104020203" pitchFamily="34" charset="0"/>
                <a:ea typeface="+mn-ea"/>
                <a:cs typeface="+mn-cs"/>
              </a:rPr>
              <a:t>If restrictions of processing are lifted the data subject shall be informed by the data controller before any processing commences.</a:t>
            </a:r>
            <a:endParaRPr lang="en-GB" sz="1200" b="1" kern="1200" dirty="0" smtClean="0">
              <a:solidFill>
                <a:schemeClr val="tx1"/>
              </a:solidFill>
              <a:effectLst/>
              <a:latin typeface="Gill Sans MT" panose="020B0502020104020203" pitchFamily="34" charset="0"/>
              <a:ea typeface="+mn-ea"/>
              <a:cs typeface="+mn-cs"/>
            </a:endParaRPr>
          </a:p>
          <a:p>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7</a:t>
            </a:fld>
            <a:endParaRPr lang="en-GB" dirty="0"/>
          </a:p>
        </p:txBody>
      </p:sp>
    </p:spTree>
    <p:extLst>
      <p:ext uri="{BB962C8B-B14F-4D97-AF65-F5344CB8AC3E}">
        <p14:creationId xmlns:p14="http://schemas.microsoft.com/office/powerpoint/2010/main" val="1549095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Fees can no longer be charged. Unless the request is manifestly unfounded or excessive in particular because the have been repetitive in nature</a:t>
            </a:r>
          </a:p>
          <a:p>
            <a:endParaRPr lang="en-GB" dirty="0" smtClean="0"/>
          </a:p>
          <a:p>
            <a:r>
              <a:rPr lang="en-GB" dirty="0" smtClean="0"/>
              <a:t>The</a:t>
            </a:r>
            <a:r>
              <a:rPr lang="en-GB" baseline="0" dirty="0" smtClean="0"/>
              <a:t> timescale for providing information has been changed to 1 calendar month to bring it more in line with the Freedom of information Act, where this cannot be achieved do the size or  complexity of the request the timescale can be extended to 2 months but the applicant must be informed of the delay as soon as possible.</a:t>
            </a:r>
          </a:p>
          <a:p>
            <a:r>
              <a:rPr lang="en-GB" baseline="0" dirty="0" smtClean="0"/>
              <a:t> </a:t>
            </a:r>
            <a:endParaRPr lang="en-GB" dirty="0" smtClean="0"/>
          </a:p>
          <a:p>
            <a:r>
              <a:rPr lang="en-GB" dirty="0" smtClean="0"/>
              <a:t>Requests can be refused if found</a:t>
            </a:r>
            <a:r>
              <a:rPr lang="en-GB" baseline="0" dirty="0" smtClean="0"/>
              <a:t> to be it is deemed to be manifestly unfounded or excessive, alternatively a fee to cover administrative costs may be charged but this must be reasonable to cover costs only. In the case of either refusal or charges the applicant must be informed immediately.</a:t>
            </a:r>
            <a:endParaRPr lang="en-GB" dirty="0" smtClean="0"/>
          </a:p>
          <a:p>
            <a:endParaRPr lang="en-GB" dirty="0" smtClean="0"/>
          </a:p>
          <a:p>
            <a:r>
              <a:rPr lang="en-GB" dirty="0" smtClean="0"/>
              <a:t>The</a:t>
            </a:r>
            <a:r>
              <a:rPr lang="en-GB" baseline="0" dirty="0" smtClean="0"/>
              <a:t> response to such a request must explain the legal basis and purpose for processing the information collected, the categories of data being processed, the recipients with whom the information is being shared (especially if the recipient is in a third country or is an international organisation), information as to the source of the data where not collected from the data subject, the existence of automated decision making (including profiling) the logic used is this automated process and consequences of such processing to the data subject, and how long the information is to be held.</a:t>
            </a:r>
          </a:p>
          <a:p>
            <a:endParaRPr lang="en-GB" baseline="0" dirty="0" smtClean="0"/>
          </a:p>
          <a:p>
            <a:r>
              <a:rPr lang="en-GB" baseline="0" dirty="0" smtClean="0"/>
              <a:t>The Data Subject should also be told they have the following rights:</a:t>
            </a:r>
          </a:p>
          <a:p>
            <a:pPr marL="171450" indent="-171450">
              <a:buFont typeface="Arial" panose="020B0604020202020204" pitchFamily="34" charset="0"/>
              <a:buChar char="•"/>
            </a:pPr>
            <a:r>
              <a:rPr lang="en-GB" baseline="0" dirty="0" smtClean="0"/>
              <a:t>To request the data controller to rectify or erase data, or to restrict processing or object to processing in its entirety.</a:t>
            </a:r>
          </a:p>
          <a:p>
            <a:pPr marL="171450" indent="-171450">
              <a:buFont typeface="Arial" panose="020B0604020202020204" pitchFamily="34" charset="0"/>
              <a:buChar char="•"/>
            </a:pPr>
            <a:r>
              <a:rPr lang="en-GB" baseline="0" dirty="0" smtClean="0"/>
              <a:t>The right to lodge a complaint with a supervisory body (ICO or court)</a:t>
            </a:r>
          </a:p>
          <a:p>
            <a:pPr marL="171450" indent="-171450">
              <a:buFont typeface="Arial" panose="020B0604020202020204" pitchFamily="34" charset="0"/>
              <a:buChar char="•"/>
            </a:pPr>
            <a:endParaRPr lang="en-GB" baseline="0" dirty="0" smtClean="0"/>
          </a:p>
          <a:p>
            <a:pPr marL="0" indent="0">
              <a:buFont typeface="Arial" panose="020B0604020202020204" pitchFamily="34" charset="0"/>
              <a:buNone/>
            </a:pPr>
            <a:r>
              <a:rPr lang="en-GB" baseline="0" dirty="0" smtClean="0"/>
              <a:t>A copy of the data being processed should be provided to the data subject in a format agreed with the data subject </a:t>
            </a:r>
            <a:r>
              <a:rPr lang="en-GB" baseline="0" dirty="0" err="1" smtClean="0"/>
              <a:t>e.g</a:t>
            </a:r>
            <a:r>
              <a:rPr lang="en-GB" baseline="0" dirty="0" smtClean="0"/>
              <a:t> electronically</a:t>
            </a:r>
          </a:p>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8</a:t>
            </a:fld>
            <a:endParaRPr lang="en-GB" dirty="0"/>
          </a:p>
        </p:txBody>
      </p:sp>
    </p:spTree>
    <p:extLst>
      <p:ext uri="{BB962C8B-B14F-4D97-AF65-F5344CB8AC3E}">
        <p14:creationId xmlns:p14="http://schemas.microsoft.com/office/powerpoint/2010/main" val="2720293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Breaches of data protection must be reported to</a:t>
            </a:r>
            <a:r>
              <a:rPr lang="en-GB" baseline="0" dirty="0" smtClean="0"/>
              <a:t> the ICO within 72 hours of identification they can be deescalated if it found that the incident has not occurred.</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9</a:t>
            </a:fld>
            <a:endParaRPr lang="en-GB" dirty="0"/>
          </a:p>
        </p:txBody>
      </p:sp>
    </p:spTree>
    <p:extLst>
      <p:ext uri="{BB962C8B-B14F-4D97-AF65-F5344CB8AC3E}">
        <p14:creationId xmlns:p14="http://schemas.microsoft.com/office/powerpoint/2010/main" val="1114676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Data Protection by design which has</a:t>
            </a:r>
            <a:r>
              <a:rPr lang="en-GB" baseline="0" dirty="0" smtClean="0"/>
              <a:t> previously known as Privacy impact assessments </a:t>
            </a:r>
          </a:p>
          <a:p>
            <a:endParaRPr lang="en-GB" baseline="0" dirty="0" smtClean="0"/>
          </a:p>
          <a:p>
            <a:r>
              <a:rPr lang="en-GB" baseline="0" dirty="0" smtClean="0"/>
              <a:t>This requires that where new services, processes or systems are being implemented that the lawfulness of processing information must be identified and documented before it commences and processes and controls to ensure that information is protected from breach of confidentiality at the design stage of implementing the new system.</a:t>
            </a:r>
          </a:p>
          <a:p>
            <a:endParaRPr lang="en-GB" baseline="0" dirty="0" smtClean="0"/>
          </a:p>
          <a:p>
            <a:r>
              <a:rPr lang="en-GB" baseline="0" dirty="0" smtClean="0"/>
              <a:t>You must put a process in place to ensure that new services, processes or systems are assessed at the design stage and that this is documented and assessed.</a:t>
            </a:r>
            <a:endParaRPr lang="en-GB" dirty="0"/>
          </a:p>
        </p:txBody>
      </p:sp>
      <p:sp>
        <p:nvSpPr>
          <p:cNvPr id="4" name="Slide Number Placeholder 3"/>
          <p:cNvSpPr>
            <a:spLocks noGrp="1"/>
          </p:cNvSpPr>
          <p:nvPr>
            <p:ph type="sldNum" sz="quarter" idx="10"/>
          </p:nvPr>
        </p:nvSpPr>
        <p:spPr/>
        <p:txBody>
          <a:bodyPr/>
          <a:lstStyle/>
          <a:p>
            <a:fld id="{5284346F-C9A2-41FD-A6F8-8EB4D7DEC762}" type="slidenum">
              <a:rPr lang="en-GB" smtClean="0"/>
              <a:pPr/>
              <a:t>10</a:t>
            </a:fld>
            <a:endParaRPr lang="en-GB" dirty="0"/>
          </a:p>
        </p:txBody>
      </p:sp>
    </p:spTree>
    <p:extLst>
      <p:ext uri="{BB962C8B-B14F-4D97-AF65-F5344CB8AC3E}">
        <p14:creationId xmlns:p14="http://schemas.microsoft.com/office/powerpoint/2010/main" val="1433610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p:spPr>
        <p:txBody>
          <a:bodyPr/>
          <a:lstStyle>
            <a:lvl1pPr algn="ctr">
              <a:defRPr b="1">
                <a:solidFill>
                  <a:schemeClr val="tx1"/>
                </a:solidFill>
              </a:defRPr>
            </a:lvl1pPr>
          </a:lstStyle>
          <a:p>
            <a:r>
              <a:rPr lang="en-GB"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70" indent="0" algn="ctr">
              <a:buNone/>
              <a:defRPr>
                <a:solidFill>
                  <a:schemeClr val="tx1">
                    <a:tint val="75000"/>
                  </a:schemeClr>
                </a:solidFill>
              </a:defRPr>
            </a:lvl2pPr>
            <a:lvl3pPr marL="1219139" indent="0" algn="ctr">
              <a:buNone/>
              <a:defRPr>
                <a:solidFill>
                  <a:schemeClr val="tx1">
                    <a:tint val="75000"/>
                  </a:schemeClr>
                </a:solidFill>
              </a:defRPr>
            </a:lvl3pPr>
            <a:lvl4pPr marL="1828709" indent="0" algn="ctr">
              <a:buNone/>
              <a:defRPr>
                <a:solidFill>
                  <a:schemeClr val="tx1">
                    <a:tint val="75000"/>
                  </a:schemeClr>
                </a:solidFill>
              </a:defRPr>
            </a:lvl4pPr>
            <a:lvl5pPr marL="2438278" indent="0" algn="ctr">
              <a:buNone/>
              <a:defRPr>
                <a:solidFill>
                  <a:schemeClr val="tx1">
                    <a:tint val="75000"/>
                  </a:schemeClr>
                </a:solidFill>
              </a:defRPr>
            </a:lvl5pPr>
            <a:lvl6pPr marL="3047848" indent="0" algn="ctr">
              <a:buNone/>
              <a:defRPr>
                <a:solidFill>
                  <a:schemeClr val="tx1">
                    <a:tint val="75000"/>
                  </a:schemeClr>
                </a:solidFill>
              </a:defRPr>
            </a:lvl6pPr>
            <a:lvl7pPr marL="3657417" indent="0" algn="ctr">
              <a:buNone/>
              <a:defRPr>
                <a:solidFill>
                  <a:schemeClr val="tx1">
                    <a:tint val="75000"/>
                  </a:schemeClr>
                </a:solidFill>
              </a:defRPr>
            </a:lvl7pPr>
            <a:lvl8pPr marL="4266987" indent="0" algn="ctr">
              <a:buNone/>
              <a:defRPr>
                <a:solidFill>
                  <a:schemeClr val="tx1">
                    <a:tint val="75000"/>
                  </a:schemeClr>
                </a:solidFill>
              </a:defRPr>
            </a:lvl8pPr>
            <a:lvl9pPr marL="4876557"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CA356738-6A6C-9D47-9E63-92E5CCDCFD2B}" type="datetimeFigureOut">
              <a:rPr lang="en-US" smtClean="0"/>
              <a:t>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232423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A356738-6A6C-9D47-9E63-92E5CCDCFD2B}" type="datetimeFigureOut">
              <a:rPr lang="en-US" smtClean="0"/>
              <a:t>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241677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7432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A356738-6A6C-9D47-9E63-92E5CCDCFD2B}" type="datetimeFigureOut">
              <a:rPr lang="en-US" smtClean="0"/>
              <a:t>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3436448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A356738-6A6C-9D47-9E63-92E5CCDCFD2B}" type="datetimeFigureOut">
              <a:rPr lang="en-US" smtClean="0"/>
              <a:t>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787779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2458832"/>
            <a:ext cx="10363200" cy="1362075"/>
          </a:xfrm>
        </p:spPr>
        <p:txBody>
          <a:bodyPr anchor="b"/>
          <a:lstStyle>
            <a:lvl1pPr algn="l">
              <a:defRPr sz="3200" b="1" cap="all">
                <a:solidFill>
                  <a:schemeClr val="tx1"/>
                </a:solidFill>
              </a:defRPr>
            </a:lvl1pPr>
          </a:lstStyle>
          <a:p>
            <a:r>
              <a:rPr lang="en-GB" smtClean="0"/>
              <a:t>Click to edit Master title style</a:t>
            </a:r>
            <a:endParaRPr lang="en-US"/>
          </a:p>
        </p:txBody>
      </p:sp>
      <p:sp>
        <p:nvSpPr>
          <p:cNvPr id="3" name="Text Placeholder 2"/>
          <p:cNvSpPr>
            <a:spLocks noGrp="1"/>
          </p:cNvSpPr>
          <p:nvPr>
            <p:ph type="body" idx="1"/>
          </p:nvPr>
        </p:nvSpPr>
        <p:spPr>
          <a:xfrm>
            <a:off x="914400" y="3820907"/>
            <a:ext cx="10363200" cy="1500187"/>
          </a:xfrm>
        </p:spPr>
        <p:txBody>
          <a:bodyPr anchor="t"/>
          <a:lstStyle>
            <a:lvl1pPr marL="0" indent="0">
              <a:buNone/>
              <a:defRPr sz="2667" b="1" i="1">
                <a:solidFill>
                  <a:srgbClr val="A71421"/>
                </a:solidFill>
              </a:defRPr>
            </a:lvl1pPr>
            <a:lvl2pPr marL="609570" indent="0">
              <a:buNone/>
              <a:defRPr sz="2400">
                <a:solidFill>
                  <a:schemeClr val="tx1">
                    <a:tint val="75000"/>
                  </a:schemeClr>
                </a:solidFill>
              </a:defRPr>
            </a:lvl2pPr>
            <a:lvl3pPr marL="1219139" indent="0">
              <a:buNone/>
              <a:defRPr sz="2133">
                <a:solidFill>
                  <a:schemeClr val="tx1">
                    <a:tint val="75000"/>
                  </a:schemeClr>
                </a:solidFill>
              </a:defRPr>
            </a:lvl3pPr>
            <a:lvl4pPr marL="1828709" indent="0">
              <a:buNone/>
              <a:defRPr sz="1867">
                <a:solidFill>
                  <a:schemeClr val="tx1">
                    <a:tint val="75000"/>
                  </a:schemeClr>
                </a:solidFill>
              </a:defRPr>
            </a:lvl4pPr>
            <a:lvl5pPr marL="2438278" indent="0">
              <a:buNone/>
              <a:defRPr sz="1867">
                <a:solidFill>
                  <a:schemeClr val="tx1">
                    <a:tint val="75000"/>
                  </a:schemeClr>
                </a:solidFill>
              </a:defRPr>
            </a:lvl5pPr>
            <a:lvl6pPr marL="3047848" indent="0">
              <a:buNone/>
              <a:defRPr sz="1867">
                <a:solidFill>
                  <a:schemeClr val="tx1">
                    <a:tint val="75000"/>
                  </a:schemeClr>
                </a:solidFill>
              </a:defRPr>
            </a:lvl6pPr>
            <a:lvl7pPr marL="3657417" indent="0">
              <a:buNone/>
              <a:defRPr sz="1867">
                <a:solidFill>
                  <a:schemeClr val="tx1">
                    <a:tint val="75000"/>
                  </a:schemeClr>
                </a:solidFill>
              </a:defRPr>
            </a:lvl7pPr>
            <a:lvl8pPr marL="4266987" indent="0">
              <a:buNone/>
              <a:defRPr sz="1867">
                <a:solidFill>
                  <a:schemeClr val="tx1">
                    <a:tint val="75000"/>
                  </a:schemeClr>
                </a:solidFill>
              </a:defRPr>
            </a:lvl8pPr>
            <a:lvl9pPr marL="4876557" indent="0">
              <a:buNone/>
              <a:defRPr sz="1867">
                <a:solidFill>
                  <a:schemeClr val="tx1">
                    <a:tint val="75000"/>
                  </a:schemeClr>
                </a:solidFill>
              </a:defRPr>
            </a:lvl9pPr>
          </a:lstStyle>
          <a:p>
            <a:pPr lvl="0"/>
            <a:r>
              <a:rPr lang="en-GB" dirty="0" smtClean="0"/>
              <a:t>Click to edit Master text styles</a:t>
            </a:r>
          </a:p>
        </p:txBody>
      </p:sp>
      <p:sp>
        <p:nvSpPr>
          <p:cNvPr id="4" name="Date Placeholder 3"/>
          <p:cNvSpPr>
            <a:spLocks noGrp="1"/>
          </p:cNvSpPr>
          <p:nvPr>
            <p:ph type="dt" sz="half" idx="10"/>
          </p:nvPr>
        </p:nvSpPr>
        <p:spPr/>
        <p:txBody>
          <a:bodyPr/>
          <a:lstStyle/>
          <a:p>
            <a:fld id="{CA356738-6A6C-9D47-9E63-92E5CCDCFD2B}" type="datetimeFigureOut">
              <a:rPr lang="en-US" smtClean="0"/>
              <a:t>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2771234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CA356738-6A6C-9D47-9E63-92E5CCDCFD2B}" type="datetimeFigureOut">
              <a:rPr lang="en-US" smtClean="0"/>
              <a:t>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1213167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609603" y="1535113"/>
            <a:ext cx="5386917" cy="639763"/>
          </a:xfrm>
        </p:spPr>
        <p:txBody>
          <a:bodyPr anchor="b"/>
          <a:lstStyle>
            <a:lvl1pPr marL="0" indent="0">
              <a:buNone/>
              <a:defRPr sz="3200" b="1"/>
            </a:lvl1pPr>
            <a:lvl2pPr marL="609570" indent="0">
              <a:buNone/>
              <a:defRPr sz="2667" b="1"/>
            </a:lvl2pPr>
            <a:lvl3pPr marL="1219139" indent="0">
              <a:buNone/>
              <a:defRPr sz="2400" b="1"/>
            </a:lvl3pPr>
            <a:lvl4pPr marL="1828709" indent="0">
              <a:buNone/>
              <a:defRPr sz="2133" b="1"/>
            </a:lvl4pPr>
            <a:lvl5pPr marL="2438278" indent="0">
              <a:buNone/>
              <a:defRPr sz="2133" b="1"/>
            </a:lvl5pPr>
            <a:lvl6pPr marL="3047848" indent="0">
              <a:buNone/>
              <a:defRPr sz="2133" b="1"/>
            </a:lvl6pPr>
            <a:lvl7pPr marL="3657417" indent="0">
              <a:buNone/>
              <a:defRPr sz="2133" b="1"/>
            </a:lvl7pPr>
            <a:lvl8pPr marL="4266987" indent="0">
              <a:buNone/>
              <a:defRPr sz="2133" b="1"/>
            </a:lvl8pPr>
            <a:lvl9pPr marL="4876557" indent="0">
              <a:buNone/>
              <a:defRPr sz="2133" b="1"/>
            </a:lvl9pPr>
          </a:lstStyle>
          <a:p>
            <a:pPr lvl="0"/>
            <a:r>
              <a:rPr lang="en-GB" smtClean="0"/>
              <a:t>Click to edit Master text styles</a:t>
            </a:r>
          </a:p>
        </p:txBody>
      </p:sp>
      <p:sp>
        <p:nvSpPr>
          <p:cNvPr id="4" name="Content Placeholder 3"/>
          <p:cNvSpPr>
            <a:spLocks noGrp="1"/>
          </p:cNvSpPr>
          <p:nvPr>
            <p:ph sz="half" idx="2"/>
          </p:nvPr>
        </p:nvSpPr>
        <p:spPr>
          <a:xfrm>
            <a:off x="609603"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6193373" y="1535113"/>
            <a:ext cx="5389033" cy="639763"/>
          </a:xfrm>
        </p:spPr>
        <p:txBody>
          <a:bodyPr anchor="b"/>
          <a:lstStyle>
            <a:lvl1pPr marL="0" indent="0">
              <a:buNone/>
              <a:defRPr sz="3200" b="1"/>
            </a:lvl1pPr>
            <a:lvl2pPr marL="609570" indent="0">
              <a:buNone/>
              <a:defRPr sz="2667" b="1"/>
            </a:lvl2pPr>
            <a:lvl3pPr marL="1219139" indent="0">
              <a:buNone/>
              <a:defRPr sz="2400" b="1"/>
            </a:lvl3pPr>
            <a:lvl4pPr marL="1828709" indent="0">
              <a:buNone/>
              <a:defRPr sz="2133" b="1"/>
            </a:lvl4pPr>
            <a:lvl5pPr marL="2438278" indent="0">
              <a:buNone/>
              <a:defRPr sz="2133" b="1"/>
            </a:lvl5pPr>
            <a:lvl6pPr marL="3047848" indent="0">
              <a:buNone/>
              <a:defRPr sz="2133" b="1"/>
            </a:lvl6pPr>
            <a:lvl7pPr marL="3657417" indent="0">
              <a:buNone/>
              <a:defRPr sz="2133" b="1"/>
            </a:lvl7pPr>
            <a:lvl8pPr marL="4266987" indent="0">
              <a:buNone/>
              <a:defRPr sz="2133" b="1"/>
            </a:lvl8pPr>
            <a:lvl9pPr marL="4876557" indent="0">
              <a:buNone/>
              <a:defRPr sz="2133" b="1"/>
            </a:lvl9pPr>
          </a:lstStyle>
          <a:p>
            <a:pPr lvl="0"/>
            <a:r>
              <a:rPr lang="en-GB" smtClean="0"/>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CA356738-6A6C-9D47-9E63-92E5CCDCFD2B}" type="datetimeFigureOut">
              <a:rPr lang="en-US" smtClean="0"/>
              <a:t>2/23/2018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3835355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CA356738-6A6C-9D47-9E63-92E5CCDCFD2B}" type="datetimeFigureOut">
              <a:rPr lang="en-US" smtClean="0"/>
              <a:t>2/23/2018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1529490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356738-6A6C-9D47-9E63-92E5CCDCFD2B}" type="datetimeFigureOut">
              <a:rPr lang="en-US" smtClean="0"/>
              <a:t>2/23/2018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3650078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6" y="273049"/>
            <a:ext cx="4011084" cy="1162051"/>
          </a:xfrm>
        </p:spPr>
        <p:txBody>
          <a:bodyPr anchor="b"/>
          <a:lstStyle>
            <a:lvl1pPr algn="l">
              <a:defRPr sz="2667" b="1"/>
            </a:lvl1pPr>
          </a:lstStyle>
          <a:p>
            <a:r>
              <a:rPr lang="en-GB" smtClean="0"/>
              <a:t>Click to edit Master title style</a:t>
            </a:r>
            <a:endParaRPr lang="en-US"/>
          </a:p>
        </p:txBody>
      </p:sp>
      <p:sp>
        <p:nvSpPr>
          <p:cNvPr id="3" name="Content Placeholder 2"/>
          <p:cNvSpPr>
            <a:spLocks noGrp="1"/>
          </p:cNvSpPr>
          <p:nvPr>
            <p:ph idx="1"/>
          </p:nvPr>
        </p:nvSpPr>
        <p:spPr>
          <a:xfrm>
            <a:off x="4766734" y="273056"/>
            <a:ext cx="6815668"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609606" y="1435104"/>
            <a:ext cx="4011084" cy="4691063"/>
          </a:xfrm>
        </p:spPr>
        <p:txBody>
          <a:bodyPr/>
          <a:lstStyle>
            <a:lvl1pPr marL="0" indent="0">
              <a:buNone/>
              <a:defRPr sz="1867"/>
            </a:lvl1pPr>
            <a:lvl2pPr marL="609570" indent="0">
              <a:buNone/>
              <a:defRPr sz="1600"/>
            </a:lvl2pPr>
            <a:lvl3pPr marL="1219139" indent="0">
              <a:buNone/>
              <a:defRPr sz="1333"/>
            </a:lvl3pPr>
            <a:lvl4pPr marL="1828709" indent="0">
              <a:buNone/>
              <a:defRPr sz="1200"/>
            </a:lvl4pPr>
            <a:lvl5pPr marL="2438278" indent="0">
              <a:buNone/>
              <a:defRPr sz="1200"/>
            </a:lvl5pPr>
            <a:lvl6pPr marL="3047848" indent="0">
              <a:buNone/>
              <a:defRPr sz="1200"/>
            </a:lvl6pPr>
            <a:lvl7pPr marL="3657417" indent="0">
              <a:buNone/>
              <a:defRPr sz="1200"/>
            </a:lvl7pPr>
            <a:lvl8pPr marL="4266987" indent="0">
              <a:buNone/>
              <a:defRPr sz="1200"/>
            </a:lvl8pPr>
            <a:lvl9pPr marL="4876557" indent="0">
              <a:buNone/>
              <a:defRPr sz="12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CA356738-6A6C-9D47-9E63-92E5CCDCFD2B}" type="datetimeFigureOut">
              <a:rPr lang="en-US" smtClean="0"/>
              <a:t>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3471953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9"/>
          </a:xfrm>
        </p:spPr>
        <p:txBody>
          <a:bodyPr anchor="b"/>
          <a:lstStyle>
            <a:lvl1pPr algn="l">
              <a:defRPr sz="2667" b="1"/>
            </a:lvl1pPr>
          </a:lstStyle>
          <a:p>
            <a:r>
              <a:rPr lang="en-GB"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4267"/>
            </a:lvl1pPr>
            <a:lvl2pPr marL="609570" indent="0">
              <a:buNone/>
              <a:defRPr sz="3733"/>
            </a:lvl2pPr>
            <a:lvl3pPr marL="1219139" indent="0">
              <a:buNone/>
              <a:defRPr sz="3200"/>
            </a:lvl3pPr>
            <a:lvl4pPr marL="1828709" indent="0">
              <a:buNone/>
              <a:defRPr sz="2667"/>
            </a:lvl4pPr>
            <a:lvl5pPr marL="2438278" indent="0">
              <a:buNone/>
              <a:defRPr sz="2667"/>
            </a:lvl5pPr>
            <a:lvl6pPr marL="3047848" indent="0">
              <a:buNone/>
              <a:defRPr sz="2667"/>
            </a:lvl6pPr>
            <a:lvl7pPr marL="3657417" indent="0">
              <a:buNone/>
              <a:defRPr sz="2667"/>
            </a:lvl7pPr>
            <a:lvl8pPr marL="4266987" indent="0">
              <a:buNone/>
              <a:defRPr sz="2667"/>
            </a:lvl8pPr>
            <a:lvl9pPr marL="4876557" indent="0">
              <a:buNone/>
              <a:defRPr sz="2667"/>
            </a:lvl9pPr>
          </a:lstStyle>
          <a:p>
            <a:endParaRPr lang="en-US"/>
          </a:p>
        </p:txBody>
      </p:sp>
      <p:sp>
        <p:nvSpPr>
          <p:cNvPr id="4" name="Text Placeholder 3"/>
          <p:cNvSpPr>
            <a:spLocks noGrp="1"/>
          </p:cNvSpPr>
          <p:nvPr>
            <p:ph type="body" sz="half" idx="2"/>
          </p:nvPr>
        </p:nvSpPr>
        <p:spPr>
          <a:xfrm>
            <a:off x="2389717" y="5367342"/>
            <a:ext cx="7315200" cy="804863"/>
          </a:xfrm>
        </p:spPr>
        <p:txBody>
          <a:bodyPr/>
          <a:lstStyle>
            <a:lvl1pPr marL="0" indent="0">
              <a:buNone/>
              <a:defRPr sz="1867"/>
            </a:lvl1pPr>
            <a:lvl2pPr marL="609570" indent="0">
              <a:buNone/>
              <a:defRPr sz="1600"/>
            </a:lvl2pPr>
            <a:lvl3pPr marL="1219139" indent="0">
              <a:buNone/>
              <a:defRPr sz="1333"/>
            </a:lvl3pPr>
            <a:lvl4pPr marL="1828709" indent="0">
              <a:buNone/>
              <a:defRPr sz="1200"/>
            </a:lvl4pPr>
            <a:lvl5pPr marL="2438278" indent="0">
              <a:buNone/>
              <a:defRPr sz="1200"/>
            </a:lvl5pPr>
            <a:lvl6pPr marL="3047848" indent="0">
              <a:buNone/>
              <a:defRPr sz="1200"/>
            </a:lvl6pPr>
            <a:lvl7pPr marL="3657417" indent="0">
              <a:buNone/>
              <a:defRPr sz="1200"/>
            </a:lvl7pPr>
            <a:lvl8pPr marL="4266987" indent="0">
              <a:buNone/>
              <a:defRPr sz="1200"/>
            </a:lvl8pPr>
            <a:lvl9pPr marL="4876557" indent="0">
              <a:buNone/>
              <a:defRPr sz="12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CA356738-6A6C-9D47-9E63-92E5CCDCFD2B}" type="datetimeFigureOut">
              <a:rPr lang="en-US" smtClean="0"/>
              <a:t>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7041E1-2CA1-EC4F-9681-3A00328832ED}" type="slidenum">
              <a:rPr lang="en-US" smtClean="0"/>
              <a:t>‹#›</a:t>
            </a:fld>
            <a:endParaRPr lang="en-US"/>
          </a:p>
        </p:txBody>
      </p:sp>
    </p:spTree>
    <p:extLst>
      <p:ext uri="{BB962C8B-B14F-4D97-AF65-F5344CB8AC3E}">
        <p14:creationId xmlns:p14="http://schemas.microsoft.com/office/powerpoint/2010/main" val="2770841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GRAPHICS-06.jpg"/>
          <p:cNvPicPr>
            <a:picLocks noChangeAspect="1"/>
          </p:cNvPicPr>
          <p:nvPr userDrawn="1"/>
        </p:nvPicPr>
        <p:blipFill rotWithShape="1">
          <a:blip r:embed="rId13">
            <a:extLst>
              <a:ext uri="{28A0092B-C50C-407E-A947-70E740481C1C}">
                <a14:useLocalDpi xmlns:a14="http://schemas.microsoft.com/office/drawing/2010/main" val="0"/>
              </a:ext>
            </a:extLst>
          </a:blip>
          <a:srcRect b="80781"/>
          <a:stretch/>
        </p:blipFill>
        <p:spPr>
          <a:xfrm>
            <a:off x="0" y="0"/>
            <a:ext cx="12192000" cy="1291771"/>
          </a:xfrm>
          <a:prstGeom prst="rect">
            <a:avLst/>
          </a:prstGeom>
        </p:spPr>
      </p:pic>
      <p:sp>
        <p:nvSpPr>
          <p:cNvPr id="2" name="Title Placeholder 1"/>
          <p:cNvSpPr>
            <a:spLocks noGrp="1"/>
          </p:cNvSpPr>
          <p:nvPr>
            <p:ph type="title"/>
          </p:nvPr>
        </p:nvSpPr>
        <p:spPr>
          <a:xfrm>
            <a:off x="609600" y="274639"/>
            <a:ext cx="10853530" cy="374718"/>
          </a:xfrm>
          <a:prstGeom prst="rect">
            <a:avLst/>
          </a:prstGeom>
        </p:spPr>
        <p:txBody>
          <a:bodyPr vert="horz" lIns="91440" tIns="45720" rIns="91440" bIns="45720" rtlCol="0" anchor="ctr">
            <a:noAutofit/>
          </a:bodyPr>
          <a:lstStyle/>
          <a:p>
            <a:r>
              <a:rPr lang="en-GB" dirty="0" smtClean="0"/>
              <a:t>Click to edit Master title style</a:t>
            </a:r>
            <a:endParaRPr lang="en-US" dirty="0"/>
          </a:p>
        </p:txBody>
      </p:sp>
      <p:sp>
        <p:nvSpPr>
          <p:cNvPr id="3" name="Text Placeholder 2"/>
          <p:cNvSpPr>
            <a:spLocks noGrp="1"/>
          </p:cNvSpPr>
          <p:nvPr>
            <p:ph type="body" idx="1"/>
          </p:nvPr>
        </p:nvSpPr>
        <p:spPr>
          <a:xfrm>
            <a:off x="609600" y="1291771"/>
            <a:ext cx="10972800" cy="4834394"/>
          </a:xfrm>
          <a:prstGeom prst="rect">
            <a:avLst/>
          </a:prstGeom>
        </p:spPr>
        <p:txBody>
          <a:bodyPr vert="horz" lIns="91440" tIns="45720" rIns="91440" bIns="4572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2"/>
          </p:nvPr>
        </p:nvSpPr>
        <p:spPr>
          <a:xfrm>
            <a:off x="609600" y="6356352"/>
            <a:ext cx="2844800" cy="365125"/>
          </a:xfrm>
          <a:prstGeom prst="rect">
            <a:avLst/>
          </a:prstGeom>
        </p:spPr>
        <p:txBody>
          <a:bodyPr vert="horz" lIns="91440" tIns="45720" rIns="91440" bIns="45720" rtlCol="0" anchor="ctr"/>
          <a:lstStyle>
            <a:lvl1pPr algn="l">
              <a:defRPr sz="1600">
                <a:solidFill>
                  <a:schemeClr val="tx1">
                    <a:tint val="75000"/>
                  </a:schemeClr>
                </a:solidFill>
                <a:latin typeface="Gill Sans MT" panose="020B0502020104020203" pitchFamily="34" charset="0"/>
              </a:defRPr>
            </a:lvl1pPr>
          </a:lstStyle>
          <a:p>
            <a:fld id="{CA356738-6A6C-9D47-9E63-92E5CCDCFD2B}" type="datetimeFigureOut">
              <a:rPr lang="en-US" smtClean="0"/>
              <a:pPr/>
              <a:t>2/23/2018</a:t>
            </a:fld>
            <a:endParaRPr lang="en-US" dirty="0"/>
          </a:p>
        </p:txBody>
      </p:sp>
      <p:sp>
        <p:nvSpPr>
          <p:cNvPr id="5" name="Footer Placeholder 4"/>
          <p:cNvSpPr>
            <a:spLocks noGrp="1"/>
          </p:cNvSpPr>
          <p:nvPr>
            <p:ph type="ftr" sz="quarter" idx="3"/>
          </p:nvPr>
        </p:nvSpPr>
        <p:spPr>
          <a:xfrm>
            <a:off x="4165600" y="6356352"/>
            <a:ext cx="3860800" cy="365125"/>
          </a:xfrm>
          <a:prstGeom prst="rect">
            <a:avLst/>
          </a:prstGeom>
        </p:spPr>
        <p:txBody>
          <a:bodyPr vert="horz" lIns="91440" tIns="45720" rIns="91440" bIns="45720" rtlCol="0" anchor="ctr"/>
          <a:lstStyle>
            <a:lvl1pPr algn="ctr">
              <a:defRPr sz="1600">
                <a:solidFill>
                  <a:schemeClr val="tx1">
                    <a:tint val="75000"/>
                  </a:schemeClr>
                </a:solidFill>
                <a:latin typeface="Gill Sans MT" panose="020B0502020104020203" pitchFamily="34" charset="0"/>
              </a:defRPr>
            </a:lvl1pPr>
          </a:lstStyle>
          <a:p>
            <a:endParaRPr lang="en-US" dirty="0"/>
          </a:p>
        </p:txBody>
      </p:sp>
      <p:sp>
        <p:nvSpPr>
          <p:cNvPr id="6" name="Slide Number Placeholder 5"/>
          <p:cNvSpPr>
            <a:spLocks noGrp="1"/>
          </p:cNvSpPr>
          <p:nvPr>
            <p:ph type="sldNum" sz="quarter" idx="4"/>
          </p:nvPr>
        </p:nvSpPr>
        <p:spPr>
          <a:xfrm>
            <a:off x="8737600" y="6356352"/>
            <a:ext cx="2844800" cy="365125"/>
          </a:xfrm>
          <a:prstGeom prst="rect">
            <a:avLst/>
          </a:prstGeom>
        </p:spPr>
        <p:txBody>
          <a:bodyPr vert="horz" lIns="91440" tIns="45720" rIns="91440" bIns="45720" rtlCol="0" anchor="ctr"/>
          <a:lstStyle>
            <a:lvl1pPr algn="r">
              <a:defRPr sz="1600">
                <a:solidFill>
                  <a:schemeClr val="tx1">
                    <a:tint val="75000"/>
                  </a:schemeClr>
                </a:solidFill>
                <a:latin typeface="Gill Sans MT" panose="020B0502020104020203" pitchFamily="34" charset="0"/>
              </a:defRPr>
            </a:lvl1pPr>
          </a:lstStyle>
          <a:p>
            <a:fld id="{B17041E1-2CA1-EC4F-9681-3A00328832ED}" type="slidenum">
              <a:rPr lang="en-US" smtClean="0"/>
              <a:pPr/>
              <a:t>‹#›</a:t>
            </a:fld>
            <a:endParaRPr lang="en-US" dirty="0"/>
          </a:p>
        </p:txBody>
      </p:sp>
    </p:spTree>
    <p:extLst>
      <p:ext uri="{BB962C8B-B14F-4D97-AF65-F5344CB8AC3E}">
        <p14:creationId xmlns:p14="http://schemas.microsoft.com/office/powerpoint/2010/main" val="881366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09570" rtl="0" eaLnBrk="1" latinLnBrk="0" hangingPunct="1">
        <a:spcBef>
          <a:spcPct val="0"/>
        </a:spcBef>
        <a:buNone/>
        <a:defRPr sz="3200" b="1" u="none" kern="1200">
          <a:solidFill>
            <a:schemeClr val="bg1"/>
          </a:solidFill>
          <a:latin typeface="Gill Sans MT" panose="020B0502020104020203" pitchFamily="34" charset="0"/>
          <a:ea typeface="+mj-ea"/>
          <a:cs typeface="+mj-cs"/>
        </a:defRPr>
      </a:lvl1pPr>
    </p:titleStyle>
    <p:bodyStyle>
      <a:lvl1pPr marL="457177" indent="-457177" algn="l" defTabSz="609570" rtl="0" eaLnBrk="1" latinLnBrk="0" hangingPunct="1">
        <a:spcBef>
          <a:spcPts val="1200"/>
        </a:spcBef>
        <a:spcAft>
          <a:spcPts val="600"/>
        </a:spcAft>
        <a:buFont typeface="Arial"/>
        <a:buChar char="•"/>
        <a:defRPr sz="2400" kern="1200">
          <a:solidFill>
            <a:schemeClr val="tx1"/>
          </a:solidFill>
          <a:latin typeface="Gill Sans MT" panose="020B0502020104020203" pitchFamily="34" charset="0"/>
          <a:ea typeface="+mn-ea"/>
          <a:cs typeface="+mn-cs"/>
        </a:defRPr>
      </a:lvl1pPr>
      <a:lvl2pPr marL="990551" indent="-380982" algn="l" defTabSz="609570" rtl="0" eaLnBrk="1" latinLnBrk="0" hangingPunct="1">
        <a:spcBef>
          <a:spcPct val="20000"/>
        </a:spcBef>
        <a:buFont typeface="Arial"/>
        <a:buChar char="–"/>
        <a:defRPr sz="2000" kern="1200">
          <a:solidFill>
            <a:schemeClr val="tx1"/>
          </a:solidFill>
          <a:latin typeface="Gill Sans MT" panose="020B0502020104020203" pitchFamily="34" charset="0"/>
          <a:ea typeface="+mn-ea"/>
          <a:cs typeface="+mn-cs"/>
        </a:defRPr>
      </a:lvl2pPr>
      <a:lvl3pPr marL="1523923" indent="-304784" algn="l" defTabSz="609570" rtl="0" eaLnBrk="1" latinLnBrk="0" hangingPunct="1">
        <a:spcBef>
          <a:spcPct val="20000"/>
        </a:spcBef>
        <a:buFont typeface="Arial"/>
        <a:buChar char="•"/>
        <a:defRPr sz="1600" kern="1200">
          <a:solidFill>
            <a:schemeClr val="tx1"/>
          </a:solidFill>
          <a:latin typeface="Gill Sans MT" panose="020B0502020104020203" pitchFamily="34" charset="0"/>
          <a:ea typeface="+mn-ea"/>
          <a:cs typeface="+mn-cs"/>
        </a:defRPr>
      </a:lvl3pPr>
      <a:lvl4pPr marL="2133493" indent="-304784" algn="l" defTabSz="609570" rtl="0" eaLnBrk="1" latinLnBrk="0" hangingPunct="1">
        <a:spcBef>
          <a:spcPct val="20000"/>
        </a:spcBef>
        <a:buFont typeface="Arial"/>
        <a:buChar char="–"/>
        <a:defRPr sz="1400" kern="1200">
          <a:solidFill>
            <a:schemeClr val="tx1"/>
          </a:solidFill>
          <a:latin typeface="Gill Sans MT" panose="020B0502020104020203" pitchFamily="34" charset="0"/>
          <a:ea typeface="+mn-ea"/>
          <a:cs typeface="+mn-cs"/>
        </a:defRPr>
      </a:lvl4pPr>
      <a:lvl5pPr marL="2743063" indent="-304784" algn="l" defTabSz="609570" rtl="0" eaLnBrk="1" latinLnBrk="0" hangingPunct="1">
        <a:spcBef>
          <a:spcPct val="20000"/>
        </a:spcBef>
        <a:buFont typeface="Arial"/>
        <a:buChar char="»"/>
        <a:defRPr sz="1400" kern="1200">
          <a:solidFill>
            <a:schemeClr val="tx1"/>
          </a:solidFill>
          <a:latin typeface="Gill Sans MT" panose="020B0502020104020203" pitchFamily="34" charset="0"/>
          <a:ea typeface="+mn-ea"/>
          <a:cs typeface="+mn-cs"/>
        </a:defRPr>
      </a:lvl5pPr>
      <a:lvl6pPr marL="3352632" indent="-304784" algn="l" defTabSz="609570" rtl="0" eaLnBrk="1" latinLnBrk="0" hangingPunct="1">
        <a:spcBef>
          <a:spcPct val="20000"/>
        </a:spcBef>
        <a:buFont typeface="Arial"/>
        <a:buChar char="•"/>
        <a:defRPr sz="2667" kern="1200">
          <a:solidFill>
            <a:schemeClr val="tx1"/>
          </a:solidFill>
          <a:latin typeface="+mn-lt"/>
          <a:ea typeface="+mn-ea"/>
          <a:cs typeface="+mn-cs"/>
        </a:defRPr>
      </a:lvl6pPr>
      <a:lvl7pPr marL="3962202" indent="-304784" algn="l" defTabSz="609570" rtl="0" eaLnBrk="1" latinLnBrk="0" hangingPunct="1">
        <a:spcBef>
          <a:spcPct val="20000"/>
        </a:spcBef>
        <a:buFont typeface="Arial"/>
        <a:buChar char="•"/>
        <a:defRPr sz="2667" kern="1200">
          <a:solidFill>
            <a:schemeClr val="tx1"/>
          </a:solidFill>
          <a:latin typeface="+mn-lt"/>
          <a:ea typeface="+mn-ea"/>
          <a:cs typeface="+mn-cs"/>
        </a:defRPr>
      </a:lvl7pPr>
      <a:lvl8pPr marL="4571771" indent="-304784" algn="l" defTabSz="609570" rtl="0" eaLnBrk="1" latinLnBrk="0" hangingPunct="1">
        <a:spcBef>
          <a:spcPct val="20000"/>
        </a:spcBef>
        <a:buFont typeface="Arial"/>
        <a:buChar char="•"/>
        <a:defRPr sz="2667" kern="1200">
          <a:solidFill>
            <a:schemeClr val="tx1"/>
          </a:solidFill>
          <a:latin typeface="+mn-lt"/>
          <a:ea typeface="+mn-ea"/>
          <a:cs typeface="+mn-cs"/>
        </a:defRPr>
      </a:lvl8pPr>
      <a:lvl9pPr marL="5181341" indent="-304784" algn="l" defTabSz="609570"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70" rtl="0" eaLnBrk="1" latinLnBrk="0" hangingPunct="1">
        <a:defRPr sz="2400" kern="1200">
          <a:solidFill>
            <a:schemeClr val="tx1"/>
          </a:solidFill>
          <a:latin typeface="+mn-lt"/>
          <a:ea typeface="+mn-ea"/>
          <a:cs typeface="+mn-cs"/>
        </a:defRPr>
      </a:lvl1pPr>
      <a:lvl2pPr marL="609570" algn="l" defTabSz="609570" rtl="0" eaLnBrk="1" latinLnBrk="0" hangingPunct="1">
        <a:defRPr sz="2400" kern="1200">
          <a:solidFill>
            <a:schemeClr val="tx1"/>
          </a:solidFill>
          <a:latin typeface="+mn-lt"/>
          <a:ea typeface="+mn-ea"/>
          <a:cs typeface="+mn-cs"/>
        </a:defRPr>
      </a:lvl2pPr>
      <a:lvl3pPr marL="1219139" algn="l" defTabSz="609570" rtl="0" eaLnBrk="1" latinLnBrk="0" hangingPunct="1">
        <a:defRPr sz="2400" kern="1200">
          <a:solidFill>
            <a:schemeClr val="tx1"/>
          </a:solidFill>
          <a:latin typeface="+mn-lt"/>
          <a:ea typeface="+mn-ea"/>
          <a:cs typeface="+mn-cs"/>
        </a:defRPr>
      </a:lvl3pPr>
      <a:lvl4pPr marL="1828709" algn="l" defTabSz="609570" rtl="0" eaLnBrk="1" latinLnBrk="0" hangingPunct="1">
        <a:defRPr sz="2400" kern="1200">
          <a:solidFill>
            <a:schemeClr val="tx1"/>
          </a:solidFill>
          <a:latin typeface="+mn-lt"/>
          <a:ea typeface="+mn-ea"/>
          <a:cs typeface="+mn-cs"/>
        </a:defRPr>
      </a:lvl4pPr>
      <a:lvl5pPr marL="2438278" algn="l" defTabSz="609570" rtl="0" eaLnBrk="1" latinLnBrk="0" hangingPunct="1">
        <a:defRPr sz="2400" kern="1200">
          <a:solidFill>
            <a:schemeClr val="tx1"/>
          </a:solidFill>
          <a:latin typeface="+mn-lt"/>
          <a:ea typeface="+mn-ea"/>
          <a:cs typeface="+mn-cs"/>
        </a:defRPr>
      </a:lvl5pPr>
      <a:lvl6pPr marL="3047848" algn="l" defTabSz="609570" rtl="0" eaLnBrk="1" latinLnBrk="0" hangingPunct="1">
        <a:defRPr sz="2400" kern="1200">
          <a:solidFill>
            <a:schemeClr val="tx1"/>
          </a:solidFill>
          <a:latin typeface="+mn-lt"/>
          <a:ea typeface="+mn-ea"/>
          <a:cs typeface="+mn-cs"/>
        </a:defRPr>
      </a:lvl6pPr>
      <a:lvl7pPr marL="3657417" algn="l" defTabSz="609570" rtl="0" eaLnBrk="1" latinLnBrk="0" hangingPunct="1">
        <a:defRPr sz="2400" kern="1200">
          <a:solidFill>
            <a:schemeClr val="tx1"/>
          </a:solidFill>
          <a:latin typeface="+mn-lt"/>
          <a:ea typeface="+mn-ea"/>
          <a:cs typeface="+mn-cs"/>
        </a:defRPr>
      </a:lvl7pPr>
      <a:lvl8pPr marL="4266987" algn="l" defTabSz="609570" rtl="0" eaLnBrk="1" latinLnBrk="0" hangingPunct="1">
        <a:defRPr sz="2400" kern="1200">
          <a:solidFill>
            <a:schemeClr val="tx1"/>
          </a:solidFill>
          <a:latin typeface="+mn-lt"/>
          <a:ea typeface="+mn-ea"/>
          <a:cs typeface="+mn-cs"/>
        </a:defRPr>
      </a:lvl8pPr>
      <a:lvl9pPr marL="4876557" algn="l" defTabSz="6095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5400" dirty="0" smtClean="0"/>
              <a:t>General Data Protection Regulation</a:t>
            </a:r>
            <a:endParaRPr lang="en-GB" sz="54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34034" y="5406428"/>
            <a:ext cx="4016932" cy="1036234"/>
          </a:xfrm>
          <a:prstGeom prst="rect">
            <a:avLst/>
          </a:prstGeom>
        </p:spPr>
      </p:pic>
      <p:sp>
        <p:nvSpPr>
          <p:cNvPr id="5" name="Subtitle 4"/>
          <p:cNvSpPr>
            <a:spLocks noGrp="1"/>
          </p:cNvSpPr>
          <p:nvPr>
            <p:ph type="subTitle" idx="1"/>
          </p:nvPr>
        </p:nvSpPr>
        <p:spPr>
          <a:xfrm>
            <a:off x="914400" y="4258554"/>
            <a:ext cx="5094514" cy="1520228"/>
          </a:xfrm>
        </p:spPr>
        <p:txBody>
          <a:bodyPr>
            <a:normAutofit/>
          </a:bodyPr>
          <a:lstStyle/>
          <a:p>
            <a:r>
              <a:rPr lang="en-GB" sz="5400" b="1" dirty="0" smtClean="0"/>
              <a:t>Barry </a:t>
            </a:r>
            <a:r>
              <a:rPr lang="en-GB" sz="5400" b="1" dirty="0" smtClean="0"/>
              <a:t>Jackson</a:t>
            </a:r>
          </a:p>
        </p:txBody>
      </p:sp>
    </p:spTree>
    <p:extLst>
      <p:ext uri="{BB962C8B-B14F-4D97-AF65-F5344CB8AC3E}">
        <p14:creationId xmlns:p14="http://schemas.microsoft.com/office/powerpoint/2010/main" val="29004788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Data Protection by Design	</a:t>
            </a:r>
            <a:endParaRPr lang="en-GB" dirty="0"/>
          </a:p>
        </p:txBody>
      </p:sp>
      <p:sp>
        <p:nvSpPr>
          <p:cNvPr id="4" name="Content Placeholder 3"/>
          <p:cNvSpPr>
            <a:spLocks noGrp="1"/>
          </p:cNvSpPr>
          <p:nvPr>
            <p:ph idx="1"/>
          </p:nvPr>
        </p:nvSpPr>
        <p:spPr/>
        <p:txBody>
          <a:bodyPr/>
          <a:lstStyle/>
          <a:p>
            <a:r>
              <a:rPr lang="en-GB" dirty="0" smtClean="0"/>
              <a:t>Obligation to implement technical and organisational measures to show that you have considered and integrated data protection into your processing activities.</a:t>
            </a:r>
          </a:p>
          <a:p>
            <a:r>
              <a:rPr lang="en-GB" dirty="0" smtClean="0"/>
              <a:t>ICO guidance on Data Privacy Impact Assessments.</a:t>
            </a:r>
          </a:p>
          <a:p>
            <a:r>
              <a:rPr lang="en-GB" dirty="0" smtClean="0"/>
              <a:t>Should be implemented within your organisation – linked to other processes such as risk management and project management.</a:t>
            </a:r>
          </a:p>
          <a:p>
            <a:r>
              <a:rPr lang="en-GB" dirty="0" smtClean="0"/>
              <a:t>GDPR makes this an express legal requirement.</a:t>
            </a:r>
          </a:p>
          <a:p>
            <a:endParaRPr lang="en-GB" dirty="0"/>
          </a:p>
        </p:txBody>
      </p:sp>
    </p:spTree>
    <p:extLst>
      <p:ext uri="{BB962C8B-B14F-4D97-AF65-F5344CB8AC3E}">
        <p14:creationId xmlns:p14="http://schemas.microsoft.com/office/powerpoint/2010/main" val="7289453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Fair Processing Notices (Privacy Notices)</a:t>
            </a:r>
            <a:endParaRPr lang="en-GB" dirty="0"/>
          </a:p>
        </p:txBody>
      </p:sp>
      <p:sp>
        <p:nvSpPr>
          <p:cNvPr id="4" name="Content Placeholder 3"/>
          <p:cNvSpPr>
            <a:spLocks noGrp="1"/>
          </p:cNvSpPr>
          <p:nvPr>
            <p:ph idx="1"/>
          </p:nvPr>
        </p:nvSpPr>
        <p:spPr/>
        <p:txBody>
          <a:bodyPr/>
          <a:lstStyle/>
          <a:p>
            <a:pPr marL="0" indent="0">
              <a:buNone/>
            </a:pPr>
            <a:r>
              <a:rPr lang="en-GB" dirty="0" smtClean="0"/>
              <a:t>Must be transparent and easily accessible and in a concise form.  Must include:</a:t>
            </a:r>
          </a:p>
          <a:p>
            <a:r>
              <a:rPr lang="en-GB" dirty="0" smtClean="0"/>
              <a:t>Contact details of the DPO</a:t>
            </a:r>
          </a:p>
          <a:p>
            <a:r>
              <a:rPr lang="en-GB" dirty="0" smtClean="0"/>
              <a:t>Schedule 2 and 3 (articles 6 and 9) relied on</a:t>
            </a:r>
          </a:p>
          <a:p>
            <a:r>
              <a:rPr lang="en-GB" dirty="0" smtClean="0"/>
              <a:t>Data retention periods</a:t>
            </a:r>
          </a:p>
          <a:p>
            <a:r>
              <a:rPr lang="en-GB" dirty="0" smtClean="0"/>
              <a:t>Reference to the data subjects rights</a:t>
            </a:r>
          </a:p>
          <a:p>
            <a:pPr marL="0" indent="0">
              <a:buNone/>
            </a:pPr>
            <a:r>
              <a:rPr lang="en-GB" dirty="0" smtClean="0"/>
              <a:t>Also need to revisit fair processing notices for staff.</a:t>
            </a:r>
          </a:p>
          <a:p>
            <a:pPr marL="0" indent="0">
              <a:buNone/>
            </a:pPr>
            <a:r>
              <a:rPr lang="en-GB" dirty="0" smtClean="0"/>
              <a:t>Review whether separate fair processing notice required for children.</a:t>
            </a:r>
          </a:p>
          <a:p>
            <a:endParaRPr lang="en-GB" dirty="0"/>
          </a:p>
        </p:txBody>
      </p:sp>
    </p:spTree>
    <p:extLst>
      <p:ext uri="{BB962C8B-B14F-4D97-AF65-F5344CB8AC3E}">
        <p14:creationId xmlns:p14="http://schemas.microsoft.com/office/powerpoint/2010/main" val="39946676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New duties for data processors</a:t>
            </a:r>
            <a:endParaRPr lang="en-GB" dirty="0"/>
          </a:p>
        </p:txBody>
      </p:sp>
      <p:sp>
        <p:nvSpPr>
          <p:cNvPr id="4" name="Content Placeholder 3"/>
          <p:cNvSpPr>
            <a:spLocks noGrp="1"/>
          </p:cNvSpPr>
          <p:nvPr>
            <p:ph idx="1"/>
          </p:nvPr>
        </p:nvSpPr>
        <p:spPr/>
        <p:txBody>
          <a:bodyPr>
            <a:normAutofit/>
          </a:bodyPr>
          <a:lstStyle/>
          <a:p>
            <a:r>
              <a:rPr lang="en-GB" dirty="0" smtClean="0"/>
              <a:t>GDPR places new specific legal obligations on data processors.</a:t>
            </a:r>
          </a:p>
          <a:p>
            <a:r>
              <a:rPr lang="en-GB" dirty="0" smtClean="0"/>
              <a:t>Required to maintain records of personal data and processing activities.</a:t>
            </a:r>
            <a:endParaRPr lang="en-GB" dirty="0"/>
          </a:p>
          <a:p>
            <a:r>
              <a:rPr lang="en-GB" dirty="0" smtClean="0"/>
              <a:t>Significantly more legal liability if you are responsible for a breach.</a:t>
            </a:r>
          </a:p>
          <a:p>
            <a:r>
              <a:rPr lang="en-GB" dirty="0" smtClean="0"/>
              <a:t>Data processors can now be fined.</a:t>
            </a:r>
          </a:p>
          <a:p>
            <a:r>
              <a:rPr lang="en-GB" dirty="0" smtClean="0"/>
              <a:t>Data controllers must ensure contracts with data processors are up to date and review as necessary.</a:t>
            </a:r>
          </a:p>
          <a:p>
            <a:r>
              <a:rPr lang="en-GB" dirty="0" smtClean="0"/>
              <a:t>Any person who has suffered material or non-material damage as a result of an infringement of the GDPR shall have the right to receive compensation from the data controller or the data processor for the damage suffered.</a:t>
            </a:r>
          </a:p>
          <a:p>
            <a:endParaRPr lang="en-GB" dirty="0"/>
          </a:p>
        </p:txBody>
      </p:sp>
    </p:spTree>
    <p:extLst>
      <p:ext uri="{BB962C8B-B14F-4D97-AF65-F5344CB8AC3E}">
        <p14:creationId xmlns:p14="http://schemas.microsoft.com/office/powerpoint/2010/main" val="15330039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Data Protection Officers</a:t>
            </a:r>
            <a:endParaRPr lang="en-GB" dirty="0"/>
          </a:p>
        </p:txBody>
      </p:sp>
      <p:sp>
        <p:nvSpPr>
          <p:cNvPr id="4" name="Content Placeholder 3"/>
          <p:cNvSpPr>
            <a:spLocks noGrp="1"/>
          </p:cNvSpPr>
          <p:nvPr>
            <p:ph idx="1"/>
          </p:nvPr>
        </p:nvSpPr>
        <p:spPr/>
        <p:txBody>
          <a:bodyPr/>
          <a:lstStyle/>
          <a:p>
            <a:r>
              <a:rPr lang="en-GB" dirty="0" smtClean="0"/>
              <a:t>All public bodies must have a Data Protection Officer (DPO) who takes responsibility for data protection compliance.</a:t>
            </a:r>
          </a:p>
          <a:p>
            <a:r>
              <a:rPr lang="en-GB" dirty="0" smtClean="0"/>
              <a:t>Can appoint a single DPO for a group of organisations.</a:t>
            </a:r>
          </a:p>
          <a:p>
            <a:r>
              <a:rPr lang="en-GB" dirty="0" smtClean="0"/>
              <a:t>DPO should inform and advise the organisation, monitor compliance and carry out audits, advise on DPIAs, be first point of contact for supervisory authorities and data subjects.</a:t>
            </a:r>
          </a:p>
          <a:p>
            <a:r>
              <a:rPr lang="en-GB" dirty="0" smtClean="0"/>
              <a:t>Should report to the board, operate independently, not to be dismissed for performing their task and should have adequate resources to meet GDPR obligations.</a:t>
            </a:r>
          </a:p>
          <a:p>
            <a:r>
              <a:rPr lang="en-GB" dirty="0" smtClean="0"/>
              <a:t>Needs to have professional experience and knowledge of data protection law.</a:t>
            </a:r>
            <a:endParaRPr lang="en-GB" dirty="0"/>
          </a:p>
        </p:txBody>
      </p:sp>
    </p:spTree>
    <p:extLst>
      <p:ext uri="{BB962C8B-B14F-4D97-AF65-F5344CB8AC3E}">
        <p14:creationId xmlns:p14="http://schemas.microsoft.com/office/powerpoint/2010/main" val="3859611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Guidance	</a:t>
            </a:r>
            <a:endParaRPr lang="en-GB" dirty="0"/>
          </a:p>
        </p:txBody>
      </p:sp>
      <p:sp>
        <p:nvSpPr>
          <p:cNvPr id="4" name="Content Placeholder 3"/>
          <p:cNvSpPr>
            <a:spLocks noGrp="1"/>
          </p:cNvSpPr>
          <p:nvPr>
            <p:ph idx="1"/>
          </p:nvPr>
        </p:nvSpPr>
        <p:spPr>
          <a:xfrm>
            <a:off x="609600" y="2141951"/>
            <a:ext cx="8146093" cy="3984214"/>
          </a:xfrm>
        </p:spPr>
        <p:txBody>
          <a:bodyPr/>
          <a:lstStyle/>
          <a:p>
            <a:r>
              <a:rPr lang="en-GB" dirty="0" smtClean="0"/>
              <a:t>More guidance to come from the </a:t>
            </a:r>
            <a:r>
              <a:rPr lang="en-GB" dirty="0" smtClean="0"/>
              <a:t>ICO and NHS England</a:t>
            </a:r>
            <a:endParaRPr lang="en-GB" dirty="0" smtClean="0"/>
          </a:p>
          <a:p>
            <a:r>
              <a:rPr lang="en-GB" dirty="0" smtClean="0"/>
              <a:t>Legal firms offering briefings and </a:t>
            </a:r>
            <a:r>
              <a:rPr lang="en-GB" dirty="0" smtClean="0"/>
              <a:t>information</a:t>
            </a:r>
            <a:endParaRPr lang="en-GB" dirty="0" smtClean="0"/>
          </a:p>
          <a:p>
            <a:pPr marL="0" indent="0" algn="ctr">
              <a:buNone/>
            </a:pPr>
            <a:endParaRPr lang="en-GB" dirty="0" smtClean="0"/>
          </a:p>
          <a:p>
            <a:pPr marL="0" indent="0" algn="ctr">
              <a:buNone/>
            </a:pPr>
            <a:r>
              <a:rPr lang="en-GB" dirty="0" smtClean="0"/>
              <a:t>ANY </a:t>
            </a:r>
            <a:r>
              <a:rPr lang="en-GB" dirty="0" smtClean="0"/>
              <a:t>QUESTIONS </a:t>
            </a:r>
            <a:r>
              <a:rPr lang="en-GB" dirty="0" smtClean="0"/>
              <a:t>?</a:t>
            </a:r>
            <a:endParaRPr lang="en-GB" dirty="0"/>
          </a:p>
        </p:txBody>
      </p:sp>
    </p:spTree>
    <p:extLst>
      <p:ext uri="{BB962C8B-B14F-4D97-AF65-F5344CB8AC3E}">
        <p14:creationId xmlns:p14="http://schemas.microsoft.com/office/powerpoint/2010/main" val="27049955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Brexit</a:t>
            </a:r>
            <a:endParaRPr lang="en-GB" dirty="0"/>
          </a:p>
        </p:txBody>
      </p:sp>
      <p:sp>
        <p:nvSpPr>
          <p:cNvPr id="3" name="Content Placeholder 2"/>
          <p:cNvSpPr>
            <a:spLocks noGrp="1"/>
          </p:cNvSpPr>
          <p:nvPr>
            <p:ph idx="1"/>
          </p:nvPr>
        </p:nvSpPr>
        <p:spPr>
          <a:xfrm>
            <a:off x="609600" y="2053772"/>
            <a:ext cx="10972800" cy="3519714"/>
          </a:xfrm>
        </p:spPr>
        <p:txBody>
          <a:bodyPr/>
          <a:lstStyle/>
          <a:p>
            <a:r>
              <a:rPr lang="en-GB" dirty="0" smtClean="0"/>
              <a:t>GDPR implementation date is 25</a:t>
            </a:r>
            <a:r>
              <a:rPr lang="en-GB" baseline="30000" dirty="0" smtClean="0"/>
              <a:t>th</a:t>
            </a:r>
            <a:r>
              <a:rPr lang="en-GB" dirty="0" smtClean="0"/>
              <a:t> May 2018 – well before </a:t>
            </a:r>
            <a:r>
              <a:rPr lang="en-GB" dirty="0" err="1" smtClean="0"/>
              <a:t>Brexit</a:t>
            </a:r>
            <a:endParaRPr lang="en-GB" dirty="0" smtClean="0"/>
          </a:p>
          <a:p>
            <a:r>
              <a:rPr lang="en-GB" dirty="0" smtClean="0"/>
              <a:t>GDPR is an EU Regulation ands as such is directly applicable on that date</a:t>
            </a:r>
          </a:p>
          <a:p>
            <a:r>
              <a:rPr lang="en-GB" dirty="0" smtClean="0"/>
              <a:t>Does not need to be signed or brought into UK law</a:t>
            </a:r>
          </a:p>
          <a:p>
            <a:r>
              <a:rPr lang="en-GB" dirty="0" smtClean="0"/>
              <a:t>GDPR will be included in EU Withdrawal Bill as EU law to be incorporated</a:t>
            </a:r>
          </a:p>
          <a:p>
            <a:r>
              <a:rPr lang="en-GB" dirty="0" smtClean="0"/>
              <a:t>New Data Protection Bill now issued to confirm UK Derogations </a:t>
            </a:r>
            <a:endParaRPr lang="en-GB" dirty="0"/>
          </a:p>
        </p:txBody>
      </p:sp>
    </p:spTree>
    <p:extLst>
      <p:ext uri="{BB962C8B-B14F-4D97-AF65-F5344CB8AC3E}">
        <p14:creationId xmlns:p14="http://schemas.microsoft.com/office/powerpoint/2010/main" val="21638237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Implementation</a:t>
            </a:r>
            <a:endParaRPr lang="en-GB" dirty="0"/>
          </a:p>
        </p:txBody>
      </p:sp>
      <p:sp>
        <p:nvSpPr>
          <p:cNvPr id="3" name="Content Placeholder 2"/>
          <p:cNvSpPr>
            <a:spLocks noGrp="1"/>
          </p:cNvSpPr>
          <p:nvPr>
            <p:ph idx="1"/>
          </p:nvPr>
        </p:nvSpPr>
        <p:spPr>
          <a:xfrm>
            <a:off x="609600" y="2380342"/>
            <a:ext cx="10972800" cy="3171371"/>
          </a:xfrm>
        </p:spPr>
        <p:txBody>
          <a:bodyPr/>
          <a:lstStyle/>
          <a:p>
            <a:r>
              <a:rPr lang="en-GB" dirty="0" smtClean="0"/>
              <a:t>Barry Jackson running project within eMBED</a:t>
            </a:r>
          </a:p>
          <a:p>
            <a:r>
              <a:rPr lang="en-GB" dirty="0" smtClean="0"/>
              <a:t>Reporting to IG Steering Group and Kier as legal entity</a:t>
            </a:r>
          </a:p>
          <a:p>
            <a:r>
              <a:rPr lang="en-GB" dirty="0" smtClean="0"/>
              <a:t>IG Team working with CCGs as customers</a:t>
            </a:r>
          </a:p>
          <a:p>
            <a:r>
              <a:rPr lang="en-GB" dirty="0" smtClean="0"/>
              <a:t>Each CCG has an allocated IG Officer and will have implementation plan</a:t>
            </a:r>
          </a:p>
        </p:txBody>
      </p:sp>
    </p:spTree>
    <p:extLst>
      <p:ext uri="{BB962C8B-B14F-4D97-AF65-F5344CB8AC3E}">
        <p14:creationId xmlns:p14="http://schemas.microsoft.com/office/powerpoint/2010/main" val="20488845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Information you hold</a:t>
            </a:r>
            <a:endParaRPr lang="en-GB" dirty="0"/>
          </a:p>
        </p:txBody>
      </p:sp>
      <p:sp>
        <p:nvSpPr>
          <p:cNvPr id="4" name="Content Placeholder 3"/>
          <p:cNvSpPr>
            <a:spLocks noGrp="1"/>
          </p:cNvSpPr>
          <p:nvPr>
            <p:ph idx="1"/>
          </p:nvPr>
        </p:nvSpPr>
        <p:spPr>
          <a:xfrm>
            <a:off x="669235" y="1618342"/>
            <a:ext cx="10972800" cy="4834394"/>
          </a:xfrm>
        </p:spPr>
        <p:txBody>
          <a:bodyPr/>
          <a:lstStyle/>
          <a:p>
            <a:r>
              <a:rPr lang="en-GB" dirty="0" smtClean="0"/>
              <a:t>Must keep records of all processing activities (accountability).</a:t>
            </a:r>
          </a:p>
          <a:p>
            <a:r>
              <a:rPr lang="en-GB" dirty="0" smtClean="0"/>
              <a:t>Comprehensive data flow mapping listing ALL flows of personal confidential data.</a:t>
            </a:r>
          </a:p>
          <a:p>
            <a:pPr lvl="1">
              <a:buFont typeface="Wingdings" panose="05000000000000000000" pitchFamily="2" charset="2"/>
              <a:buChar char="Ø"/>
            </a:pPr>
            <a:r>
              <a:rPr lang="en-GB" dirty="0"/>
              <a:t>	</a:t>
            </a:r>
            <a:r>
              <a:rPr lang="en-GB" dirty="0" smtClean="0"/>
              <a:t>	</a:t>
            </a:r>
            <a:r>
              <a:rPr lang="en-GB" sz="2400" dirty="0" smtClean="0"/>
              <a:t>What you hold</a:t>
            </a:r>
          </a:p>
          <a:p>
            <a:pPr lvl="1">
              <a:buFont typeface="Wingdings" panose="05000000000000000000" pitchFamily="2" charset="2"/>
              <a:buChar char="Ø"/>
            </a:pPr>
            <a:r>
              <a:rPr lang="en-GB" sz="2400" dirty="0"/>
              <a:t>	</a:t>
            </a:r>
            <a:r>
              <a:rPr lang="en-GB" sz="2400" dirty="0" smtClean="0"/>
              <a:t>	Where it came from</a:t>
            </a:r>
          </a:p>
          <a:p>
            <a:pPr lvl="1">
              <a:buFont typeface="Wingdings" panose="05000000000000000000" pitchFamily="2" charset="2"/>
              <a:buChar char="Ø"/>
            </a:pPr>
            <a:r>
              <a:rPr lang="en-GB" sz="2400" dirty="0"/>
              <a:t>	</a:t>
            </a:r>
            <a:r>
              <a:rPr lang="en-GB" sz="2400" dirty="0" smtClean="0"/>
              <a:t>	Who you share it with</a:t>
            </a:r>
          </a:p>
          <a:p>
            <a:pPr lvl="1">
              <a:buFont typeface="Wingdings" panose="05000000000000000000" pitchFamily="2" charset="2"/>
              <a:buChar char="Ø"/>
            </a:pPr>
            <a:r>
              <a:rPr lang="en-GB" sz="2400" dirty="0"/>
              <a:t>	</a:t>
            </a:r>
            <a:r>
              <a:rPr lang="en-GB" sz="2400" dirty="0" smtClean="0"/>
              <a:t>	Legal basis for processing (Articles 6 and 9 relied on)</a:t>
            </a:r>
          </a:p>
          <a:p>
            <a:r>
              <a:rPr lang="en-GB" dirty="0" smtClean="0"/>
              <a:t>Information Asset Register must be kept up to date.</a:t>
            </a:r>
            <a:endParaRPr lang="en-GB" dirty="0"/>
          </a:p>
        </p:txBody>
      </p:sp>
    </p:spTree>
    <p:extLst>
      <p:ext uri="{BB962C8B-B14F-4D97-AF65-F5344CB8AC3E}">
        <p14:creationId xmlns:p14="http://schemas.microsoft.com/office/powerpoint/2010/main" val="30763953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Legal basis for processing personal data	</a:t>
            </a:r>
            <a:endParaRPr lang="en-GB" dirty="0"/>
          </a:p>
        </p:txBody>
      </p:sp>
      <p:sp>
        <p:nvSpPr>
          <p:cNvPr id="4" name="Content Placeholder 3"/>
          <p:cNvSpPr>
            <a:spLocks noGrp="1"/>
          </p:cNvSpPr>
          <p:nvPr>
            <p:ph idx="1"/>
          </p:nvPr>
        </p:nvSpPr>
        <p:spPr>
          <a:xfrm>
            <a:off x="549965" y="2307771"/>
            <a:ext cx="10972800" cy="2859316"/>
          </a:xfrm>
        </p:spPr>
        <p:txBody>
          <a:bodyPr>
            <a:normAutofit/>
          </a:bodyPr>
          <a:lstStyle/>
          <a:p>
            <a:r>
              <a:rPr lang="en-GB" dirty="0" smtClean="0"/>
              <a:t>To process any data you must have a schedule 2 condition (now article 6).  Public authorities can no longer rely on legitimate interests.</a:t>
            </a:r>
          </a:p>
          <a:p>
            <a:r>
              <a:rPr lang="en-GB" dirty="0" smtClean="0"/>
              <a:t>Medical purposes condition has been expanded to expressly include both health and social care.  This applies to treatment and management of services.</a:t>
            </a:r>
          </a:p>
          <a:p>
            <a:r>
              <a:rPr lang="en-GB" dirty="0" smtClean="0"/>
              <a:t>Consider data flows and which legal basis you are relying on.</a:t>
            </a:r>
          </a:p>
          <a:p>
            <a:endParaRPr lang="en-GB" dirty="0" smtClean="0"/>
          </a:p>
          <a:p>
            <a:endParaRPr lang="en-GB" dirty="0" smtClean="0"/>
          </a:p>
          <a:p>
            <a:endParaRPr lang="en-GB" dirty="0"/>
          </a:p>
        </p:txBody>
      </p:sp>
    </p:spTree>
    <p:extLst>
      <p:ext uri="{BB962C8B-B14F-4D97-AF65-F5344CB8AC3E}">
        <p14:creationId xmlns:p14="http://schemas.microsoft.com/office/powerpoint/2010/main" val="34977348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Consent</a:t>
            </a:r>
            <a:endParaRPr lang="en-GB" dirty="0"/>
          </a:p>
        </p:txBody>
      </p:sp>
      <p:sp>
        <p:nvSpPr>
          <p:cNvPr id="4" name="Content Placeholder 3"/>
          <p:cNvSpPr>
            <a:spLocks noGrp="1"/>
          </p:cNvSpPr>
          <p:nvPr>
            <p:ph idx="1"/>
          </p:nvPr>
        </p:nvSpPr>
        <p:spPr/>
        <p:txBody>
          <a:bodyPr/>
          <a:lstStyle/>
          <a:p>
            <a:r>
              <a:rPr lang="en-GB" dirty="0" smtClean="0"/>
              <a:t>Review how you are seeking, obtaining and recording consent.</a:t>
            </a:r>
          </a:p>
          <a:p>
            <a:r>
              <a:rPr lang="en-GB" dirty="0" smtClean="0"/>
              <a:t>Freely given, specific, informed and unambiguous.</a:t>
            </a:r>
          </a:p>
          <a:p>
            <a:r>
              <a:rPr lang="en-GB" dirty="0" smtClean="0"/>
              <a:t>Positive indication of agreement – cannot be inferred from silence, pre-ticked boxes or inactivity.</a:t>
            </a:r>
          </a:p>
          <a:p>
            <a:r>
              <a:rPr lang="en-GB" dirty="0" smtClean="0"/>
              <a:t>Must be able to demonstrate that consent was given – effective audit trail.</a:t>
            </a:r>
          </a:p>
          <a:p>
            <a:r>
              <a:rPr lang="en-GB" dirty="0" smtClean="0"/>
              <a:t>Individuals have a right to withdraw consent at any time.</a:t>
            </a:r>
          </a:p>
          <a:p>
            <a:r>
              <a:rPr lang="en-GB" dirty="0" smtClean="0"/>
              <a:t>Individuals generally have stronger rights where you rely on consent.</a:t>
            </a:r>
          </a:p>
          <a:p>
            <a:r>
              <a:rPr lang="en-GB" dirty="0" smtClean="0"/>
              <a:t>Remember that you can rely on an alternative legal basis.</a:t>
            </a:r>
          </a:p>
        </p:txBody>
      </p:sp>
    </p:spTree>
    <p:extLst>
      <p:ext uri="{BB962C8B-B14F-4D97-AF65-F5344CB8AC3E}">
        <p14:creationId xmlns:p14="http://schemas.microsoft.com/office/powerpoint/2010/main" val="39443463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Individual’s rights</a:t>
            </a:r>
            <a:endParaRPr lang="en-GB" dirty="0"/>
          </a:p>
        </p:txBody>
      </p:sp>
      <p:sp>
        <p:nvSpPr>
          <p:cNvPr id="4" name="Content Placeholder 3"/>
          <p:cNvSpPr>
            <a:spLocks noGrp="1"/>
          </p:cNvSpPr>
          <p:nvPr>
            <p:ph idx="1"/>
          </p:nvPr>
        </p:nvSpPr>
        <p:spPr>
          <a:xfrm>
            <a:off x="669235" y="1625600"/>
            <a:ext cx="10972800" cy="4267200"/>
          </a:xfrm>
        </p:spPr>
        <p:txBody>
          <a:bodyPr/>
          <a:lstStyle/>
          <a:p>
            <a:r>
              <a:rPr lang="en-GB" dirty="0" smtClean="0"/>
              <a:t>Fair Processing (Privacy) notices.</a:t>
            </a:r>
          </a:p>
          <a:p>
            <a:r>
              <a:rPr lang="en-GB" dirty="0" smtClean="0"/>
              <a:t>Subject Access requests.</a:t>
            </a:r>
          </a:p>
          <a:p>
            <a:r>
              <a:rPr lang="en-GB" dirty="0" smtClean="0"/>
              <a:t>Right of erasure.</a:t>
            </a:r>
          </a:p>
          <a:p>
            <a:r>
              <a:rPr lang="en-GB" dirty="0" smtClean="0"/>
              <a:t>Right of rectification.</a:t>
            </a:r>
          </a:p>
          <a:p>
            <a:pPr marL="0" indent="0">
              <a:buNone/>
            </a:pPr>
            <a:r>
              <a:rPr lang="en-GB" dirty="0" smtClean="0"/>
              <a:t>Check procedures and policies and systems to ensure that all the rights can be covered</a:t>
            </a:r>
            <a:endParaRPr lang="en-GB" dirty="0"/>
          </a:p>
        </p:txBody>
      </p:sp>
    </p:spTree>
    <p:extLst>
      <p:ext uri="{BB962C8B-B14F-4D97-AF65-F5344CB8AC3E}">
        <p14:creationId xmlns:p14="http://schemas.microsoft.com/office/powerpoint/2010/main" val="1554103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Subject Access Requests</a:t>
            </a:r>
            <a:endParaRPr lang="en-GB" dirty="0"/>
          </a:p>
        </p:txBody>
      </p:sp>
      <p:sp>
        <p:nvSpPr>
          <p:cNvPr id="4" name="Content Placeholder 3"/>
          <p:cNvSpPr>
            <a:spLocks noGrp="1"/>
          </p:cNvSpPr>
          <p:nvPr>
            <p:ph idx="1"/>
          </p:nvPr>
        </p:nvSpPr>
        <p:spPr>
          <a:xfrm>
            <a:off x="609600" y="1654628"/>
            <a:ext cx="10972800" cy="3976915"/>
          </a:xfrm>
        </p:spPr>
        <p:txBody>
          <a:bodyPr/>
          <a:lstStyle/>
          <a:p>
            <a:r>
              <a:rPr lang="en-GB" dirty="0" smtClean="0"/>
              <a:t>No fees.</a:t>
            </a:r>
          </a:p>
          <a:p>
            <a:r>
              <a:rPr lang="en-GB" dirty="0" smtClean="0"/>
              <a:t>Shorter time scale (1 month)</a:t>
            </a:r>
          </a:p>
          <a:p>
            <a:r>
              <a:rPr lang="en-GB" dirty="0" smtClean="0"/>
              <a:t>Need to explain legal basis for processing information and retention periods when responding to SARs.</a:t>
            </a:r>
          </a:p>
          <a:p>
            <a:r>
              <a:rPr lang="en-GB" dirty="0" smtClean="0"/>
              <a:t>New duty to help data subjects exercise their rights.</a:t>
            </a:r>
          </a:p>
          <a:p>
            <a:r>
              <a:rPr lang="en-GB" dirty="0" smtClean="0"/>
              <a:t>Requests can be refused if they are </a:t>
            </a:r>
            <a:r>
              <a:rPr lang="en-GB" i="1" dirty="0" smtClean="0"/>
              <a:t>“manifestly unfounded or excessive”.</a:t>
            </a:r>
          </a:p>
          <a:p>
            <a:endParaRPr lang="en-GB" dirty="0"/>
          </a:p>
        </p:txBody>
      </p:sp>
    </p:spTree>
    <p:extLst>
      <p:ext uri="{BB962C8B-B14F-4D97-AF65-F5344CB8AC3E}">
        <p14:creationId xmlns:p14="http://schemas.microsoft.com/office/powerpoint/2010/main" val="34112938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235" y="461998"/>
            <a:ext cx="10853530" cy="374718"/>
          </a:xfrm>
        </p:spPr>
        <p:txBody>
          <a:bodyPr/>
          <a:lstStyle/>
          <a:p>
            <a:r>
              <a:rPr lang="en-GB" dirty="0" smtClean="0"/>
              <a:t>Data breaches</a:t>
            </a:r>
            <a:endParaRPr lang="en-GB" dirty="0"/>
          </a:p>
        </p:txBody>
      </p:sp>
      <p:sp>
        <p:nvSpPr>
          <p:cNvPr id="4" name="Content Placeholder 3"/>
          <p:cNvSpPr>
            <a:spLocks noGrp="1"/>
          </p:cNvSpPr>
          <p:nvPr>
            <p:ph idx="1"/>
          </p:nvPr>
        </p:nvSpPr>
        <p:spPr>
          <a:xfrm>
            <a:off x="609600" y="1291771"/>
            <a:ext cx="10972800" cy="5329746"/>
          </a:xfrm>
        </p:spPr>
        <p:txBody>
          <a:bodyPr>
            <a:normAutofit fontScale="92500"/>
          </a:bodyPr>
          <a:lstStyle/>
          <a:p>
            <a:r>
              <a:rPr lang="en-GB" dirty="0" smtClean="0"/>
              <a:t>GDPR will introduce a duty on all organisations to report certain types of data breach to the relevant supervisory authority, and in some cases to the individuals affected.</a:t>
            </a:r>
          </a:p>
          <a:p>
            <a:r>
              <a:rPr lang="en-GB" dirty="0" smtClean="0"/>
              <a:t>Notify where the breach is likely to result in a risk to the rights and freedoms of individuals.</a:t>
            </a:r>
          </a:p>
          <a:p>
            <a:r>
              <a:rPr lang="en-GB" dirty="0" smtClean="0"/>
              <a:t>Notify within 72 hours.</a:t>
            </a:r>
          </a:p>
          <a:p>
            <a:r>
              <a:rPr lang="en-GB" dirty="0" smtClean="0"/>
              <a:t>Fines for a breach will be up to €20m or 4% of global turnover.  </a:t>
            </a:r>
          </a:p>
          <a:p>
            <a:r>
              <a:rPr lang="en-GB" dirty="0" smtClean="0"/>
              <a:t>Individuals can also be fined.</a:t>
            </a:r>
          </a:p>
          <a:p>
            <a:r>
              <a:rPr lang="en-GB" dirty="0" smtClean="0"/>
              <a:t>Ensure that staff understand what constitutes a breach and that a reporting procedure is in place that is widely recognised.</a:t>
            </a:r>
          </a:p>
          <a:p>
            <a:r>
              <a:rPr lang="en-GB" dirty="0" smtClean="0"/>
              <a:t>NHS already has Serious Incidents Requiring Investigation and Cyber Threats reporting tool.</a:t>
            </a:r>
            <a:endParaRPr lang="en-GB" dirty="0"/>
          </a:p>
        </p:txBody>
      </p:sp>
    </p:spTree>
    <p:extLst>
      <p:ext uri="{BB962C8B-B14F-4D97-AF65-F5344CB8AC3E}">
        <p14:creationId xmlns:p14="http://schemas.microsoft.com/office/powerpoint/2010/main" val="23892023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10275</TotalTime>
  <Words>2558</Words>
  <Application>Microsoft Office PowerPoint</Application>
  <PresentationFormat>Custom</PresentationFormat>
  <Paragraphs>208</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General Data Protection Regulation</vt:lpstr>
      <vt:lpstr>Brexit</vt:lpstr>
      <vt:lpstr>Implementation</vt:lpstr>
      <vt:lpstr>Information you hold</vt:lpstr>
      <vt:lpstr>Legal basis for processing personal data </vt:lpstr>
      <vt:lpstr>Consent</vt:lpstr>
      <vt:lpstr>Individual’s rights</vt:lpstr>
      <vt:lpstr>Subject Access Requests</vt:lpstr>
      <vt:lpstr>Data breaches</vt:lpstr>
      <vt:lpstr>Data Protection by Design </vt:lpstr>
      <vt:lpstr>Fair Processing Notices (Privacy Notices)</vt:lpstr>
      <vt:lpstr>New duties for data processors</vt:lpstr>
      <vt:lpstr>Data Protection Officers</vt:lpstr>
      <vt:lpstr>Guidance </vt:lpstr>
    </vt:vector>
  </TitlesOfParts>
  <Company>Lab49</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Hall</dc:creator>
  <cp:lastModifiedBy>%USERNAME%</cp:lastModifiedBy>
  <cp:revision>473</cp:revision>
  <cp:lastPrinted>2016-01-06T21:30:40Z</cp:lastPrinted>
  <dcterms:created xsi:type="dcterms:W3CDTF">2015-05-15T15:04:54Z</dcterms:created>
  <dcterms:modified xsi:type="dcterms:W3CDTF">2018-02-23T12:16:25Z</dcterms:modified>
</cp:coreProperties>
</file>